
<file path=[Content_Types].xml><?xml version="1.0" encoding="utf-8"?>
<Types xmlns="http://schemas.openxmlformats.org/package/2006/content-types">
  <Default Extension="bin" ContentType="application/vnd.openxmlformats-officedocument.oleObject"/>
  <Default Extension="png" ContentType="image/png"/>
  <Default Extension="rels" ContentType="application/vnd.openxmlformats-package.relationships+xml"/>
  <Default Extension="fntdata" ContentType="application/x-fontdata"/>
  <Default Extension="xml" ContentType="application/xml"/>
  <Default Extension="vml" ContentType="application/vnd.openxmlformats-officedocument.vmlDrawing"/>
  <Default Extension="jpg" ContentType="image/jpeg"/>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ppt/embeddings/oleObject1.bin" ContentType="application/vnd.openxmlformats-officedocument.oleObject"/>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Lst>
  <p:sldSz cy="6858000" cx="9144000"/>
  <p:notesSz cx="6858000" cy="9144000"/>
  <p:embeddedFontLst>
    <p:embeddedFont>
      <p:font typeface="Arial Narrow"/>
      <p:regular r:id="rId26"/>
      <p:bold r:id="rId27"/>
      <p:italic r:id="rId28"/>
      <p:boldItalic r:id="rId29"/>
    </p:embeddedFont>
    <p:embeddedFont>
      <p:font typeface="Open Sans"/>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 uri="GoogleSlidesCustomDataVersion2">
      <go:slidesCustomData xmlns:go="http://customooxmlschemas.google.com/" r:id="rId34" roundtripDataSignature="AMtx7miEwCMYgKqyuTXtOR6yRHe6K6bqw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8BC89A9-A872-4D98-B005-66DE1B0ECF4B}">
  <a:tblStyle styleId="{88BC89A9-A872-4D98-B005-66DE1B0ECF4B}"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FF3E9"/>
          </a:solidFill>
        </a:fill>
      </a:tcStyle>
    </a:wholeTbl>
    <a:band1H>
      <a:tcTxStyle/>
      <a:tcStyle>
        <a:fill>
          <a:solidFill>
            <a:srgbClr val="DEE7D0"/>
          </a:solidFill>
        </a:fill>
      </a:tcStyle>
    </a:band1H>
    <a:band2H>
      <a:tcTxStyle/>
    </a:band2H>
    <a:band1V>
      <a:tcTxStyle/>
      <a:tcStyle>
        <a:fill>
          <a:solidFill>
            <a:srgbClr val="DEE7D0"/>
          </a:solidFill>
        </a:fill>
      </a:tcStyle>
    </a:band1V>
    <a:band2V>
      <a:tcTxStyle/>
    </a:band2V>
    <a:lastCol>
      <a:tcTxStyle b="on" i="off">
        <a:font>
          <a:latin typeface="Calibri"/>
          <a:ea typeface="Calibri"/>
          <a:cs typeface="Calibri"/>
        </a:font>
        <a:schemeClr val="lt1"/>
      </a:tcTxStyle>
      <a:tcStyle>
        <a:fill>
          <a:solidFill>
            <a:schemeClr val="accent3"/>
          </a:solidFill>
        </a:fill>
      </a:tcStyle>
    </a:lastCol>
    <a:firstCol>
      <a:tcTxStyle b="on" i="off">
        <a:font>
          <a:latin typeface="Calibri"/>
          <a:ea typeface="Calibri"/>
          <a:cs typeface="Calibri"/>
        </a:font>
        <a:schemeClr val="lt1"/>
      </a:tcTxStyle>
      <a:tcStyle>
        <a:fill>
          <a:solidFill>
            <a:schemeClr val="accent3"/>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3"/>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3"/>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26" Type="http://schemas.openxmlformats.org/officeDocument/2006/relationships/font" Target="fonts/ArialNarrow-regular.fntdata"/><Relationship Id="rId13" Type="http://schemas.openxmlformats.org/officeDocument/2006/relationships/slide" Target="slides/slide7.xml"/><Relationship Id="rId18" Type="http://schemas.openxmlformats.org/officeDocument/2006/relationships/slide" Target="slides/slide12.xml"/><Relationship Id="rId21" Type="http://schemas.openxmlformats.org/officeDocument/2006/relationships/slide" Target="slides/slide15.xml"/><Relationship Id="rId34" Type="http://customschemas.google.com/relationships/presentationmetadata" Target="metadata"/><Relationship Id="rId25" Type="http://schemas.openxmlformats.org/officeDocument/2006/relationships/slide" Target="slides/slide19.xml"/><Relationship Id="rId7" Type="http://schemas.openxmlformats.org/officeDocument/2006/relationships/slide" Target="slides/slide1.xml"/><Relationship Id="rId33" Type="http://schemas.openxmlformats.org/officeDocument/2006/relationships/font" Target="fonts/OpenSans-boldItalic.fntdata"/><Relationship Id="rId12" Type="http://schemas.openxmlformats.org/officeDocument/2006/relationships/slide" Target="slides/slide6.xml"/><Relationship Id="rId17" Type="http://schemas.openxmlformats.org/officeDocument/2006/relationships/slide" Target="slides/slide11.xml"/><Relationship Id="rId20" Type="http://schemas.openxmlformats.org/officeDocument/2006/relationships/slide" Target="slides/slide14.xml"/><Relationship Id="rId2" Type="http://schemas.openxmlformats.org/officeDocument/2006/relationships/viewProps" Target="viewProps.xml"/><Relationship Id="rId29" Type="http://schemas.openxmlformats.org/officeDocument/2006/relationships/font" Target="fonts/ArialNarrow-boldItalic.fntdata"/><Relationship Id="rId16" Type="http://schemas.openxmlformats.org/officeDocument/2006/relationships/slide" Target="slides/slide10.xml"/><Relationship Id="rId24" Type="http://schemas.openxmlformats.org/officeDocument/2006/relationships/slide" Target="slides/slide18.xml"/><Relationship Id="rId1" Type="http://schemas.openxmlformats.org/officeDocument/2006/relationships/theme" Target="theme/theme2.xml"/><Relationship Id="rId6" Type="http://schemas.openxmlformats.org/officeDocument/2006/relationships/notesMaster" Target="notesMasters/notesMaster1.xml"/><Relationship Id="rId11" Type="http://schemas.openxmlformats.org/officeDocument/2006/relationships/slide" Target="slides/slide5.xml"/><Relationship Id="rId32" Type="http://schemas.openxmlformats.org/officeDocument/2006/relationships/font" Target="fonts/OpenSans-italic.fntdata"/><Relationship Id="rId37" Type="http://schemas.openxmlformats.org/officeDocument/2006/relationships/customXml" Target="../customXml/item3.xml"/><Relationship Id="rId23" Type="http://schemas.openxmlformats.org/officeDocument/2006/relationships/slide" Target="slides/slide17.xml"/><Relationship Id="rId28" Type="http://schemas.openxmlformats.org/officeDocument/2006/relationships/font" Target="fonts/ArialNarrow-italic.fntdata"/><Relationship Id="rId5" Type="http://schemas.openxmlformats.org/officeDocument/2006/relationships/slideMaster" Target="slideMasters/slideMaster1.xml"/><Relationship Id="rId15" Type="http://schemas.openxmlformats.org/officeDocument/2006/relationships/slide" Target="slides/slide9.xml"/><Relationship Id="rId36" Type="http://schemas.openxmlformats.org/officeDocument/2006/relationships/customXml" Target="../customXml/item2.xml"/><Relationship Id="rId31" Type="http://schemas.openxmlformats.org/officeDocument/2006/relationships/font" Target="fonts/OpenSans-bold.fntdata"/><Relationship Id="rId10" Type="http://schemas.openxmlformats.org/officeDocument/2006/relationships/slide" Target="slides/slide4.xml"/><Relationship Id="rId19" Type="http://schemas.openxmlformats.org/officeDocument/2006/relationships/slide" Target="slides/slide13.xml"/><Relationship Id="rId22" Type="http://schemas.openxmlformats.org/officeDocument/2006/relationships/slide" Target="slides/slide16.xml"/><Relationship Id="rId4" Type="http://schemas.openxmlformats.org/officeDocument/2006/relationships/tableStyles" Target="tableStyles.xml"/><Relationship Id="rId9" Type="http://schemas.openxmlformats.org/officeDocument/2006/relationships/slide" Target="slides/slide3.xml"/><Relationship Id="rId27" Type="http://schemas.openxmlformats.org/officeDocument/2006/relationships/font" Target="fonts/ArialNarrow-bold.fntdata"/><Relationship Id="rId30" Type="http://schemas.openxmlformats.org/officeDocument/2006/relationships/font" Target="fonts/OpenSans-regular.fntdata"/><Relationship Id="rId14" Type="http://schemas.openxmlformats.org/officeDocument/2006/relationships/slide" Target="slides/slide8.xml"/><Relationship Id="rId35" Type="http://schemas.openxmlformats.org/officeDocument/2006/relationships/customXml" Target="../customXml/item1.xml"/><Relationship Id="rId8" Type="http://schemas.openxmlformats.org/officeDocument/2006/relationships/slide" Target="slides/slide2.xml"/><Relationship Id="rId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 name="Google Shape;76;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 name="Google Shape;77;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5" name="Google Shape;215;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0" name="Google Shape;230;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0" name="Google Shape;240;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4" name="Google Shape;254;p1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solidFill>
                  <a:srgbClr val="C00000"/>
                </a:solidFill>
              </a:rPr>
              <a:t>MARINA</a:t>
            </a:r>
            <a:endParaRPr>
              <a:solidFill>
                <a:srgbClr val="C00000"/>
              </a:solidFill>
            </a:endParaRPr>
          </a:p>
          <a:p>
            <a:pPr indent="0" lvl="0" marL="0" rtl="0" algn="l">
              <a:spcBef>
                <a:spcPts val="0"/>
              </a:spcBef>
              <a:spcAft>
                <a:spcPts val="0"/>
              </a:spcAft>
              <a:buNone/>
            </a:pPr>
            <a:r>
              <a:t/>
            </a:r>
            <a:endParaRPr/>
          </a:p>
        </p:txBody>
      </p:sp>
      <p:sp>
        <p:nvSpPr>
          <p:cNvPr id="255" name="Google Shape;255;p1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4" name="Google Shape;264;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1" name="Google Shape;271;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1" name="Google Shape;281;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0" name="Google Shape;290;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4" name="Google Shape;304;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1" name="Google Shape;311;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2" name="Google Shape;82;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 name="Google Shape;91;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3" name="Google Shape;103;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9" name="Google Shape;119;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9" name="Google Shape;139;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1" name="Google Shape;151;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1" name="Google Shape;181;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3" name="Google Shape;203;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14.png"/><Relationship Id="rId4" Type="http://schemas.openxmlformats.org/officeDocument/2006/relationships/image" Target="../media/image7.png"/><Relationship Id="rId11" Type="http://schemas.openxmlformats.org/officeDocument/2006/relationships/image" Target="../media/image3.png"/><Relationship Id="rId10" Type="http://schemas.openxmlformats.org/officeDocument/2006/relationships/image" Target="../media/image9.png"/><Relationship Id="rId9" Type="http://schemas.openxmlformats.org/officeDocument/2006/relationships/image" Target="../media/image10.png"/><Relationship Id="rId5" Type="http://schemas.openxmlformats.org/officeDocument/2006/relationships/image" Target="../media/image6.png"/><Relationship Id="rId6" Type="http://schemas.openxmlformats.org/officeDocument/2006/relationships/image" Target="../media/image8.png"/><Relationship Id="rId7" Type="http://schemas.openxmlformats.org/officeDocument/2006/relationships/image" Target="../media/image5.png"/><Relationship Id="rId8"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showMasterSp="0">
  <p:cSld name="Titelfolie">
    <p:spTree>
      <p:nvGrpSpPr>
        <p:cNvPr id="16" name="Shape 16"/>
        <p:cNvGrpSpPr/>
        <p:nvPr/>
      </p:nvGrpSpPr>
      <p:grpSpPr>
        <a:xfrm>
          <a:off x="0" y="0"/>
          <a:ext cx="0" cy="0"/>
          <a:chOff x="0" y="0"/>
          <a:chExt cx="0" cy="0"/>
        </a:xfrm>
      </p:grpSpPr>
      <p:sp>
        <p:nvSpPr>
          <p:cNvPr id="17" name="Google Shape;17;p21"/>
          <p:cNvSpPr/>
          <p:nvPr/>
        </p:nvSpPr>
        <p:spPr>
          <a:xfrm>
            <a:off x="611560" y="6283225"/>
            <a:ext cx="4754767" cy="26161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100"/>
              <a:buFont typeface="Arial"/>
              <a:buNone/>
            </a:pPr>
            <a:r>
              <a:rPr b="0" i="0" lang="en-US" sz="1100" u="none" cap="none" strike="noStrike">
                <a:solidFill>
                  <a:schemeClr val="dk1"/>
                </a:solidFill>
                <a:latin typeface="Arial"/>
                <a:ea typeface="Arial"/>
                <a:cs typeface="Arial"/>
                <a:sym typeface="Arial"/>
              </a:rPr>
              <a:t>WP5 - ACTIVITY 5.1: SUSTAINABLE MED CITIES TRAINING SYSTEM </a:t>
            </a:r>
            <a:endParaRPr b="0" i="0" sz="1100" u="none" cap="none" strike="noStrike">
              <a:solidFill>
                <a:schemeClr val="dk1"/>
              </a:solidFill>
              <a:latin typeface="Arial"/>
              <a:ea typeface="Arial"/>
              <a:cs typeface="Arial"/>
              <a:sym typeface="Arial"/>
            </a:endParaRPr>
          </a:p>
        </p:txBody>
      </p:sp>
      <p:sp>
        <p:nvSpPr>
          <p:cNvPr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 id="18" name="Google Shape;18;p21"/>
          <p:cNvSpPr/>
          <p:nvPr/>
        </p:nvSpPr>
        <p:spPr>
          <a:xfrm>
            <a:off x="123825" y="-136525"/>
            <a:ext cx="304800" cy="30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9" name="Google Shape;19;p21"/>
          <p:cNvPicPr preferRelativeResize="0"/>
          <p:nvPr/>
        </p:nvPicPr>
        <p:blipFill rotWithShape="1">
          <a:blip r:embed="rId2">
            <a:alphaModFix/>
          </a:blip>
          <a:srcRect b="0" l="0" r="0" t="0"/>
          <a:stretch/>
        </p:blipFill>
        <p:spPr>
          <a:xfrm>
            <a:off x="1733435" y="518552"/>
            <a:ext cx="4833620" cy="1772066"/>
          </a:xfrm>
          <a:prstGeom prst="rect">
            <a:avLst/>
          </a:prstGeom>
          <a:noFill/>
          <a:ln>
            <a:noFill/>
          </a:ln>
        </p:spPr>
      </p:pic>
      <p:pic>
        <p:nvPicPr>
          <p:cNvPr id="20" name="Google Shape;20;p21"/>
          <p:cNvPicPr preferRelativeResize="0"/>
          <p:nvPr/>
        </p:nvPicPr>
        <p:blipFill rotWithShape="1">
          <a:blip r:embed="rId3">
            <a:alphaModFix/>
          </a:blip>
          <a:srcRect b="15286" l="33333" r="31362" t="18181"/>
          <a:stretch/>
        </p:blipFill>
        <p:spPr>
          <a:xfrm rot="2002525">
            <a:off x="4970140" y="2488839"/>
            <a:ext cx="3379798" cy="3582878"/>
          </a:xfrm>
          <a:prstGeom prst="rect">
            <a:avLst/>
          </a:prstGeom>
          <a:noFill/>
          <a:ln>
            <a:noFill/>
          </a:ln>
        </p:spPr>
      </p:pic>
      <p:sp>
        <p:nvSpPr>
          <p:cNvPr id="21" name="Google Shape;21;p21"/>
          <p:cNvSpPr/>
          <p:nvPr/>
        </p:nvSpPr>
        <p:spPr>
          <a:xfrm>
            <a:off x="0" y="6576291"/>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SUSTAINABLE MED CITIES TRAINING SYSTEM</a:t>
            </a:r>
            <a:endParaRPr b="0" i="0" sz="1100" u="none" cap="none" strike="noStrike">
              <a:solidFill>
                <a:schemeClr val="lt1"/>
              </a:solidFill>
              <a:latin typeface="Arial Narrow"/>
              <a:ea typeface="Arial Narrow"/>
              <a:cs typeface="Arial Narrow"/>
              <a:sym typeface="Arial Narrow"/>
            </a:endParaRPr>
          </a:p>
        </p:txBody>
      </p:sp>
      <p:pic>
        <p:nvPicPr>
          <p:cNvPr id="22" name="Google Shape;22;p21"/>
          <p:cNvPicPr preferRelativeResize="0"/>
          <p:nvPr/>
        </p:nvPicPr>
        <p:blipFill rotWithShape="1">
          <a:blip r:embed="rId4">
            <a:alphaModFix/>
          </a:blip>
          <a:srcRect b="0" l="0" r="0" t="0"/>
          <a:stretch/>
        </p:blipFill>
        <p:spPr>
          <a:xfrm>
            <a:off x="8210937" y="2218931"/>
            <a:ext cx="771322" cy="284171"/>
          </a:xfrm>
          <a:prstGeom prst="rect">
            <a:avLst/>
          </a:prstGeom>
          <a:noFill/>
          <a:ln>
            <a:noFill/>
          </a:ln>
        </p:spPr>
      </p:pic>
      <p:pic>
        <p:nvPicPr>
          <p:cNvPr id="23" name="Google Shape;23;p21"/>
          <p:cNvPicPr preferRelativeResize="0"/>
          <p:nvPr/>
        </p:nvPicPr>
        <p:blipFill rotWithShape="1">
          <a:blip r:embed="rId5">
            <a:alphaModFix/>
          </a:blip>
          <a:srcRect b="0" l="0" r="0" t="0"/>
          <a:stretch/>
        </p:blipFill>
        <p:spPr>
          <a:xfrm>
            <a:off x="8623662" y="2774600"/>
            <a:ext cx="358597" cy="412725"/>
          </a:xfrm>
          <a:prstGeom prst="rect">
            <a:avLst/>
          </a:prstGeom>
          <a:noFill/>
          <a:ln>
            <a:noFill/>
          </a:ln>
        </p:spPr>
      </p:pic>
      <p:pic>
        <p:nvPicPr>
          <p:cNvPr id="24" name="Google Shape;24;p21"/>
          <p:cNvPicPr preferRelativeResize="0"/>
          <p:nvPr/>
        </p:nvPicPr>
        <p:blipFill rotWithShape="1">
          <a:blip r:embed="rId6">
            <a:alphaModFix/>
          </a:blip>
          <a:srcRect b="0" l="0" r="0" t="0"/>
          <a:stretch/>
        </p:blipFill>
        <p:spPr>
          <a:xfrm>
            <a:off x="8596598" y="3453359"/>
            <a:ext cx="385661" cy="392427"/>
          </a:xfrm>
          <a:prstGeom prst="rect">
            <a:avLst/>
          </a:prstGeom>
          <a:noFill/>
          <a:ln>
            <a:noFill/>
          </a:ln>
        </p:spPr>
      </p:pic>
      <p:pic>
        <p:nvPicPr>
          <p:cNvPr id="25" name="Google Shape;25;p21"/>
          <p:cNvPicPr preferRelativeResize="0"/>
          <p:nvPr/>
        </p:nvPicPr>
        <p:blipFill rotWithShape="1">
          <a:blip r:embed="rId7">
            <a:alphaModFix/>
          </a:blip>
          <a:srcRect b="0" l="0" r="0" t="0"/>
          <a:stretch/>
        </p:blipFill>
        <p:spPr>
          <a:xfrm>
            <a:off x="8549236" y="4111820"/>
            <a:ext cx="433023" cy="419491"/>
          </a:xfrm>
          <a:prstGeom prst="rect">
            <a:avLst/>
          </a:prstGeom>
          <a:noFill/>
          <a:ln>
            <a:noFill/>
          </a:ln>
        </p:spPr>
      </p:pic>
      <p:pic>
        <p:nvPicPr>
          <p:cNvPr id="26" name="Google Shape;26;p21"/>
          <p:cNvPicPr preferRelativeResize="0"/>
          <p:nvPr/>
        </p:nvPicPr>
        <p:blipFill rotWithShape="1">
          <a:blip r:embed="rId8">
            <a:alphaModFix/>
          </a:blip>
          <a:srcRect b="0" l="0" r="0" t="0"/>
          <a:stretch/>
        </p:blipFill>
        <p:spPr>
          <a:xfrm>
            <a:off x="8515406" y="4797345"/>
            <a:ext cx="466853" cy="365363"/>
          </a:xfrm>
          <a:prstGeom prst="rect">
            <a:avLst/>
          </a:prstGeom>
          <a:noFill/>
          <a:ln>
            <a:noFill/>
          </a:ln>
        </p:spPr>
      </p:pic>
      <p:pic>
        <p:nvPicPr>
          <p:cNvPr id="27" name="Google Shape;27;p21"/>
          <p:cNvPicPr preferRelativeResize="0"/>
          <p:nvPr/>
        </p:nvPicPr>
        <p:blipFill rotWithShape="1">
          <a:blip r:embed="rId9">
            <a:alphaModFix/>
          </a:blip>
          <a:srcRect b="0" l="0" r="0" t="0"/>
          <a:stretch/>
        </p:blipFill>
        <p:spPr>
          <a:xfrm>
            <a:off x="8007957" y="1702556"/>
            <a:ext cx="974302" cy="250341"/>
          </a:xfrm>
          <a:prstGeom prst="rect">
            <a:avLst/>
          </a:prstGeom>
          <a:noFill/>
          <a:ln>
            <a:noFill/>
          </a:ln>
        </p:spPr>
      </p:pic>
      <p:pic>
        <p:nvPicPr>
          <p:cNvPr id="28" name="Google Shape;28;p21"/>
          <p:cNvPicPr preferRelativeResize="0"/>
          <p:nvPr/>
        </p:nvPicPr>
        <p:blipFill rotWithShape="1">
          <a:blip r:embed="rId10">
            <a:alphaModFix/>
          </a:blip>
          <a:srcRect b="0" l="0" r="0" t="0"/>
          <a:stretch/>
        </p:blipFill>
        <p:spPr>
          <a:xfrm flipH="1" rot="10800000">
            <a:off x="8006659" y="5395766"/>
            <a:ext cx="975600" cy="234816"/>
          </a:xfrm>
          <a:prstGeom prst="rect">
            <a:avLst/>
          </a:prstGeom>
          <a:noFill/>
          <a:ln>
            <a:noFill/>
          </a:ln>
        </p:spPr>
      </p:pic>
      <p:pic>
        <p:nvPicPr>
          <p:cNvPr id="29" name="Google Shape;29;p21"/>
          <p:cNvPicPr preferRelativeResize="0"/>
          <p:nvPr/>
        </p:nvPicPr>
        <p:blipFill rotWithShape="1">
          <a:blip r:embed="rId11">
            <a:alphaModFix/>
          </a:blip>
          <a:srcRect b="0" l="0" r="0" t="0"/>
          <a:stretch/>
        </p:blipFill>
        <p:spPr>
          <a:xfrm>
            <a:off x="8006659" y="5914467"/>
            <a:ext cx="975600" cy="230433"/>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6_Titel und Inhalt">
  <p:cSld name="56_Titel und Inhalt">
    <p:spTree>
      <p:nvGrpSpPr>
        <p:cNvPr id="56" name="Shape 56"/>
        <p:cNvGrpSpPr/>
        <p:nvPr/>
      </p:nvGrpSpPr>
      <p:grpSpPr>
        <a:xfrm>
          <a:off x="0" y="0"/>
          <a:ext cx="0" cy="0"/>
          <a:chOff x="0" y="0"/>
          <a:chExt cx="0" cy="0"/>
        </a:xfrm>
      </p:grpSpPr>
      <p:sp>
        <p:nvSpPr>
          <p:cNvPr id="57" name="Google Shape;57;p30"/>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30"/>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7_Titel und Inhalt">
  <p:cSld name="57_Titel und Inhalt">
    <p:spTree>
      <p:nvGrpSpPr>
        <p:cNvPr id="59" name="Shape 59"/>
        <p:cNvGrpSpPr/>
        <p:nvPr/>
      </p:nvGrpSpPr>
      <p:grpSpPr>
        <a:xfrm>
          <a:off x="0" y="0"/>
          <a:ext cx="0" cy="0"/>
          <a:chOff x="0" y="0"/>
          <a:chExt cx="0" cy="0"/>
        </a:xfrm>
      </p:grpSpPr>
      <p:sp>
        <p:nvSpPr>
          <p:cNvPr id="60" name="Google Shape;60;p31"/>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1" name="Google Shape;61;p31"/>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el und Inhalt">
  <p:cSld name="2_Titel und Inhalt">
    <p:spTree>
      <p:nvGrpSpPr>
        <p:cNvPr id="62" name="Shape 62"/>
        <p:cNvGrpSpPr/>
        <p:nvPr/>
      </p:nvGrpSpPr>
      <p:grpSpPr>
        <a:xfrm>
          <a:off x="0" y="0"/>
          <a:ext cx="0" cy="0"/>
          <a:chOff x="0" y="0"/>
          <a:chExt cx="0" cy="0"/>
        </a:xfrm>
      </p:grpSpPr>
      <p:sp>
        <p:nvSpPr>
          <p:cNvPr id="63" name="Google Shape;63;p3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4" name="Google Shape;64;p32"/>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4_Titel und Inhalt">
  <p:cSld name="24_Titel und Inhalt">
    <p:spTree>
      <p:nvGrpSpPr>
        <p:cNvPr id="65" name="Shape 65"/>
        <p:cNvGrpSpPr/>
        <p:nvPr/>
      </p:nvGrpSpPr>
      <p:grpSpPr>
        <a:xfrm>
          <a:off x="0" y="0"/>
          <a:ext cx="0" cy="0"/>
          <a:chOff x="0" y="0"/>
          <a:chExt cx="0" cy="0"/>
        </a:xfrm>
      </p:grpSpPr>
      <p:sp>
        <p:nvSpPr>
          <p:cNvPr id="66" name="Google Shape;66;p3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3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el und Inhalt">
  <p:cSld name="3_Titel und Inhalt">
    <p:spTree>
      <p:nvGrpSpPr>
        <p:cNvPr id="68" name="Shape 68"/>
        <p:cNvGrpSpPr/>
        <p:nvPr/>
      </p:nvGrpSpPr>
      <p:grpSpPr>
        <a:xfrm>
          <a:off x="0" y="0"/>
          <a:ext cx="0" cy="0"/>
          <a:chOff x="0" y="0"/>
          <a:chExt cx="0" cy="0"/>
        </a:xfrm>
      </p:grpSpPr>
      <p:sp>
        <p:nvSpPr>
          <p:cNvPr id="69" name="Google Shape;69;p3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34"/>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p:cSld name="Titel und Inhalt">
    <p:spTree>
      <p:nvGrpSpPr>
        <p:cNvPr id="71" name="Shape 71"/>
        <p:cNvGrpSpPr/>
        <p:nvPr/>
      </p:nvGrpSpPr>
      <p:grpSpPr>
        <a:xfrm>
          <a:off x="0" y="0"/>
          <a:ext cx="0" cy="0"/>
          <a:chOff x="0" y="0"/>
          <a:chExt cx="0" cy="0"/>
        </a:xfrm>
      </p:grpSpPr>
      <p:sp>
        <p:nvSpPr>
          <p:cNvPr id="72" name="Google Shape;72;p3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7F7F7F"/>
              </a:buClr>
              <a:buSzPts val="2400"/>
              <a:buFont typeface="Calibri"/>
              <a:buNone/>
              <a:defRPr b="1" sz="24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3" name="Google Shape;73;p3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el und Inhalt">
  <p:cSld name="1_Titel und Inhalt">
    <p:spTree>
      <p:nvGrpSpPr>
        <p:cNvPr id="30" name="Shape 30"/>
        <p:cNvGrpSpPr/>
        <p:nvPr/>
      </p:nvGrpSpPr>
      <p:grpSpPr>
        <a:xfrm>
          <a:off x="0" y="0"/>
          <a:ext cx="0" cy="0"/>
          <a:chOff x="0" y="0"/>
          <a:chExt cx="0" cy="0"/>
        </a:xfrm>
      </p:grpSpPr>
      <p:sp>
        <p:nvSpPr>
          <p:cNvPr id="31" name="Google Shape;31;p22"/>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7F7F7F"/>
              </a:buClr>
              <a:buSzPts val="2400"/>
              <a:buFont typeface="Calibri"/>
              <a:buNone/>
              <a:defRPr b="1" sz="24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 name="Google Shape;32;p22"/>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el und Inhalt">
  <p:cSld name="4_Titel und Inhalt">
    <p:spTree>
      <p:nvGrpSpPr>
        <p:cNvPr id="33" name="Shape 33"/>
        <p:cNvGrpSpPr/>
        <p:nvPr/>
      </p:nvGrpSpPr>
      <p:grpSpPr>
        <a:xfrm>
          <a:off x="0" y="0"/>
          <a:ext cx="0" cy="0"/>
          <a:chOff x="0" y="0"/>
          <a:chExt cx="0" cy="0"/>
        </a:xfrm>
      </p:grpSpPr>
      <p:sp>
        <p:nvSpPr>
          <p:cNvPr id="34" name="Google Shape;34;p2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23"/>
          <p:cNvSpPr txBox="1"/>
          <p:nvPr>
            <p:ph idx="1" type="body"/>
          </p:nvPr>
        </p:nvSpPr>
        <p:spPr>
          <a:xfrm>
            <a:off x="457200" y="1336431"/>
            <a:ext cx="8229600" cy="4525963"/>
          </a:xfrm>
          <a:prstGeom prst="rect">
            <a:avLst/>
          </a:prstGeom>
          <a:noFill/>
          <a:ln>
            <a:noFill/>
          </a:ln>
        </p:spPr>
        <p:txBody>
          <a:bodyPr anchorCtr="0" anchor="t" bIns="45700" lIns="91425" spcFirstLastPara="1" rIns="91425" wrap="square" tIns="45700">
            <a:normAutofit/>
          </a:bodyPr>
          <a:lstStyle>
            <a:lvl1pPr indent="-381000" lvl="0" marL="4572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36" name="Google Shape;36;p2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Titel und Inhalt">
  <p:cSld name="6_Titel und Inhalt">
    <p:spTree>
      <p:nvGrpSpPr>
        <p:cNvPr id="37" name="Shape 37"/>
        <p:cNvGrpSpPr/>
        <p:nvPr/>
      </p:nvGrpSpPr>
      <p:grpSpPr>
        <a:xfrm>
          <a:off x="0" y="0"/>
          <a:ext cx="0" cy="0"/>
          <a:chOff x="0" y="0"/>
          <a:chExt cx="0" cy="0"/>
        </a:xfrm>
      </p:grpSpPr>
      <p:sp>
        <p:nvSpPr>
          <p:cNvPr id="38" name="Google Shape;38;p2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24"/>
          <p:cNvSpPr txBox="1"/>
          <p:nvPr>
            <p:ph idx="1" type="body"/>
          </p:nvPr>
        </p:nvSpPr>
        <p:spPr>
          <a:xfrm>
            <a:off x="457200" y="1336431"/>
            <a:ext cx="8229600" cy="4525963"/>
          </a:xfrm>
          <a:prstGeom prst="rect">
            <a:avLst/>
          </a:prstGeom>
          <a:noFill/>
          <a:ln>
            <a:noFill/>
          </a:ln>
        </p:spPr>
        <p:txBody>
          <a:bodyPr anchorCtr="0" anchor="t" bIns="45700" lIns="91425" spcFirstLastPara="1" rIns="91425" wrap="square" tIns="45700">
            <a:normAutofit/>
          </a:bodyPr>
          <a:lstStyle>
            <a:lvl1pPr indent="-381000" lvl="0" marL="4572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40" name="Google Shape;40;p24"/>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7_Titel und Inhalt">
  <p:cSld name="37_Titel und Inhalt">
    <p:spTree>
      <p:nvGrpSpPr>
        <p:cNvPr id="41" name="Shape 41"/>
        <p:cNvGrpSpPr/>
        <p:nvPr/>
      </p:nvGrpSpPr>
      <p:grpSpPr>
        <a:xfrm>
          <a:off x="0" y="0"/>
          <a:ext cx="0" cy="0"/>
          <a:chOff x="0" y="0"/>
          <a:chExt cx="0" cy="0"/>
        </a:xfrm>
      </p:grpSpPr>
      <p:sp>
        <p:nvSpPr>
          <p:cNvPr id="42" name="Google Shape;42;p2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400"/>
              <a:buFont typeface="Calibri"/>
              <a:buNone/>
              <a:defRPr b="1" sz="24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 name="Google Shape;43;p2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5_Titel und Inhalt">
  <p:cSld name="35_Titel und Inhalt">
    <p:spTree>
      <p:nvGrpSpPr>
        <p:cNvPr id="44" name="Shape 44"/>
        <p:cNvGrpSpPr/>
        <p:nvPr/>
      </p:nvGrpSpPr>
      <p:grpSpPr>
        <a:xfrm>
          <a:off x="0" y="0"/>
          <a:ext cx="0" cy="0"/>
          <a:chOff x="0" y="0"/>
          <a:chExt cx="0" cy="0"/>
        </a:xfrm>
      </p:grpSpPr>
      <p:sp>
        <p:nvSpPr>
          <p:cNvPr id="45" name="Google Shape;45;p26"/>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26"/>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3_Titel und Inhalt">
  <p:cSld name="43_Titel und Inhalt">
    <p:spTree>
      <p:nvGrpSpPr>
        <p:cNvPr id="47" name="Shape 47"/>
        <p:cNvGrpSpPr/>
        <p:nvPr/>
      </p:nvGrpSpPr>
      <p:grpSpPr>
        <a:xfrm>
          <a:off x="0" y="0"/>
          <a:ext cx="0" cy="0"/>
          <a:chOff x="0" y="0"/>
          <a:chExt cx="0" cy="0"/>
        </a:xfrm>
      </p:grpSpPr>
      <p:sp>
        <p:nvSpPr>
          <p:cNvPr id="48" name="Google Shape;48;p27"/>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9" name="Google Shape;49;p27"/>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Titel und Inhalt">
  <p:cSld name="5_Titel und Inhalt">
    <p:spTree>
      <p:nvGrpSpPr>
        <p:cNvPr id="50" name="Shape 50"/>
        <p:cNvGrpSpPr/>
        <p:nvPr/>
      </p:nvGrpSpPr>
      <p:grpSpPr>
        <a:xfrm>
          <a:off x="0" y="0"/>
          <a:ext cx="0" cy="0"/>
          <a:chOff x="0" y="0"/>
          <a:chExt cx="0" cy="0"/>
        </a:xfrm>
      </p:grpSpPr>
      <p:sp>
        <p:nvSpPr>
          <p:cNvPr id="51" name="Google Shape;51;p28"/>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2" name="Google Shape;52;p28"/>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5_Titel und Inhalt">
  <p:cSld name="55_Titel und Inhalt">
    <p:spTree>
      <p:nvGrpSpPr>
        <p:cNvPr id="53" name="Shape 53"/>
        <p:cNvGrpSpPr/>
        <p:nvPr/>
      </p:nvGrpSpPr>
      <p:grpSpPr>
        <a:xfrm>
          <a:off x="0" y="0"/>
          <a:ext cx="0" cy="0"/>
          <a:chOff x="0" y="0"/>
          <a:chExt cx="0" cy="0"/>
        </a:xfrm>
      </p:grpSpPr>
      <p:sp>
        <p:nvSpPr>
          <p:cNvPr id="54" name="Google Shape;54;p29"/>
          <p:cNvSpPr txBox="1"/>
          <p:nvPr>
            <p:ph type="title"/>
          </p:nvPr>
        </p:nvSpPr>
        <p:spPr>
          <a:xfrm>
            <a:off x="0" y="0"/>
            <a:ext cx="9144000" cy="73183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7F7F7F"/>
              </a:buClr>
              <a:buSzPts val="2000"/>
              <a:buFont typeface="Calibri"/>
              <a:buNone/>
              <a:defRPr b="1" sz="2000">
                <a:solidFill>
                  <a:srgbClr val="7F7F7F"/>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29"/>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theme" Target="../theme/theme2.xml"/><Relationship Id="rId16" Type="http://schemas.openxmlformats.org/officeDocument/2006/relationships/slideLayout" Target="../slideLayouts/slideLayout15.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0"/>
          <p:cNvSpPr txBox="1"/>
          <p:nvPr>
            <p:ph type="title"/>
          </p:nvPr>
        </p:nvSpPr>
        <p:spPr>
          <a:xfrm>
            <a:off x="0" y="0"/>
            <a:ext cx="9143999" cy="718178"/>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Clr>
                <a:srgbClr val="7F7F7F"/>
              </a:buClr>
              <a:buSzPts val="2400"/>
              <a:buFont typeface="Calibri"/>
              <a:buNone/>
              <a:defRPr b="1" i="0" sz="2400" u="none" cap="none" strike="noStrike">
                <a:solidFill>
                  <a:srgbClr val="7F7F7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cxnSp>
        <p:nvCxnSpPr>
          <p:cNvPr id="11" name="Google Shape;11;p20"/>
          <p:cNvCxnSpPr/>
          <p:nvPr/>
        </p:nvCxnSpPr>
        <p:spPr>
          <a:xfrm>
            <a:off x="0" y="718181"/>
            <a:ext cx="9144000" cy="0"/>
          </a:xfrm>
          <a:prstGeom prst="straightConnector1">
            <a:avLst/>
          </a:prstGeom>
          <a:noFill/>
          <a:ln cap="flat" cmpd="sng" w="38100">
            <a:solidFill>
              <a:srgbClr val="76923C"/>
            </a:solidFill>
            <a:prstDash val="solid"/>
            <a:round/>
            <a:headEnd len="sm" w="sm" type="none"/>
            <a:tailEnd len="sm" w="sm" type="none"/>
          </a:ln>
        </p:spPr>
      </p:cxnSp>
      <p:sp>
        <p:nvSpPr>
          <p:cNvPr id="12" name="Google Shape;12;p20"/>
          <p:cNvSpPr/>
          <p:nvPr/>
        </p:nvSpPr>
        <p:spPr>
          <a:xfrm>
            <a:off x="2169331" y="6087067"/>
            <a:ext cx="6517467"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MODULE DE FORMATION 4</a:t>
            </a:r>
            <a:br>
              <a:rPr b="0" i="0" lang="en-US" sz="1200" u="none" cap="none" strike="noStrike">
                <a:solidFill>
                  <a:schemeClr val="dk1"/>
                </a:solidFill>
                <a:latin typeface="Calibri"/>
                <a:ea typeface="Calibri"/>
                <a:cs typeface="Calibri"/>
                <a:sym typeface="Calibri"/>
              </a:rPr>
            </a:br>
            <a:r>
              <a:rPr b="0" i="0" lang="en-US" sz="1200" u="none" cap="none" strike="noStrike">
                <a:solidFill>
                  <a:schemeClr val="dk1"/>
                </a:solidFill>
                <a:latin typeface="Calibri"/>
                <a:ea typeface="Calibri"/>
                <a:cs typeface="Calibri"/>
                <a:sym typeface="Calibri"/>
              </a:rPr>
              <a:t>LES CRITÈRES D'ÉVALUATION DE L'ÉCHELLE SNTOOL - QUARTIER</a:t>
            </a:r>
            <a:endParaRPr sz="1800">
              <a:solidFill>
                <a:schemeClr val="dk1"/>
              </a:solidFill>
              <a:latin typeface="Calibri"/>
              <a:ea typeface="Calibri"/>
              <a:cs typeface="Calibri"/>
              <a:sym typeface="Calibri"/>
            </a:endParaRPr>
          </a:p>
        </p:txBody>
      </p:sp>
      <p:pic>
        <p:nvPicPr>
          <p:cNvPr id="13" name="Google Shape;13;p20"/>
          <p:cNvPicPr preferRelativeResize="0"/>
          <p:nvPr/>
        </p:nvPicPr>
        <p:blipFill rotWithShape="1">
          <a:blip r:embed="rId1">
            <a:alphaModFix/>
          </a:blip>
          <a:srcRect b="0" l="0" r="0" t="0"/>
          <a:stretch/>
        </p:blipFill>
        <p:spPr>
          <a:xfrm>
            <a:off x="379901" y="5967063"/>
            <a:ext cx="1789430" cy="701675"/>
          </a:xfrm>
          <a:prstGeom prst="rect">
            <a:avLst/>
          </a:prstGeom>
          <a:noFill/>
          <a:ln>
            <a:noFill/>
          </a:ln>
        </p:spPr>
      </p:pic>
      <p:sp>
        <p:nvSpPr>
          <p:cNvPr id="14" name="Google Shape;14;p20"/>
          <p:cNvSpPr/>
          <p:nvPr/>
        </p:nvSpPr>
        <p:spPr>
          <a:xfrm>
            <a:off x="0" y="6587887"/>
            <a:ext cx="9144000" cy="281709"/>
          </a:xfrm>
          <a:prstGeom prst="rect">
            <a:avLst/>
          </a:prstGeom>
          <a:solidFill>
            <a:srgbClr val="76923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100"/>
              <a:buFont typeface="Arial Narrow"/>
              <a:buNone/>
            </a:pPr>
            <a:r>
              <a:rPr b="0" i="0" lang="en-US" sz="1100" u="none" cap="none" strike="noStrike">
                <a:solidFill>
                  <a:schemeClr val="lt1"/>
                </a:solidFill>
                <a:latin typeface="Arial Narrow"/>
                <a:ea typeface="Arial Narrow"/>
                <a:cs typeface="Arial Narrow"/>
                <a:sym typeface="Arial Narrow"/>
              </a:rPr>
              <a:t>SYSTÈME DE FORMATION POUR DES VILLES MÉDICALES DURABLES</a:t>
            </a:r>
            <a:endParaRPr b="0" i="0" sz="1100" u="none" cap="none" strike="noStrike">
              <a:solidFill>
                <a:schemeClr val="lt1"/>
              </a:solidFill>
              <a:latin typeface="Arial Narrow"/>
              <a:ea typeface="Arial Narrow"/>
              <a:cs typeface="Arial Narrow"/>
              <a:sym typeface="Arial Narrow"/>
            </a:endParaRPr>
          </a:p>
        </p:txBody>
      </p:sp>
      <p:sp>
        <p:nvSpPr>
          <p:cNvPr id="15" name="Google Shape;15;p20"/>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sz="1200" u="none">
                <a:solidFill>
                  <a:srgbClr val="888888"/>
                </a:solidFill>
                <a:latin typeface="Calibri"/>
                <a:ea typeface="Calibri"/>
                <a:cs typeface="Calibri"/>
                <a:sym typeface="Calibri"/>
              </a:defRPr>
            </a:lvl1pPr>
            <a:lvl2pPr indent="0" lvl="1" marL="0" marR="0" rtl="0" algn="r">
              <a:spcBef>
                <a:spcPts val="0"/>
              </a:spcBef>
              <a:buNone/>
              <a:defRPr b="0" sz="1200" u="none">
                <a:solidFill>
                  <a:srgbClr val="888888"/>
                </a:solidFill>
                <a:latin typeface="Calibri"/>
                <a:ea typeface="Calibri"/>
                <a:cs typeface="Calibri"/>
                <a:sym typeface="Calibri"/>
              </a:defRPr>
            </a:lvl2pPr>
            <a:lvl3pPr indent="0" lvl="2" marL="0" marR="0" rtl="0" algn="r">
              <a:spcBef>
                <a:spcPts val="0"/>
              </a:spcBef>
              <a:buNone/>
              <a:defRPr b="0" sz="1200" u="none">
                <a:solidFill>
                  <a:srgbClr val="888888"/>
                </a:solidFill>
                <a:latin typeface="Calibri"/>
                <a:ea typeface="Calibri"/>
                <a:cs typeface="Calibri"/>
                <a:sym typeface="Calibri"/>
              </a:defRPr>
            </a:lvl3pPr>
            <a:lvl4pPr indent="0" lvl="3" marL="0" marR="0" rtl="0" algn="r">
              <a:spcBef>
                <a:spcPts val="0"/>
              </a:spcBef>
              <a:buNone/>
              <a:defRPr b="0" sz="1200" u="none">
                <a:solidFill>
                  <a:srgbClr val="888888"/>
                </a:solidFill>
                <a:latin typeface="Calibri"/>
                <a:ea typeface="Calibri"/>
                <a:cs typeface="Calibri"/>
                <a:sym typeface="Calibri"/>
              </a:defRPr>
            </a:lvl4pPr>
            <a:lvl5pPr indent="0" lvl="4" marL="0" marR="0" rtl="0" algn="r">
              <a:spcBef>
                <a:spcPts val="0"/>
              </a:spcBef>
              <a:buNone/>
              <a:defRPr b="0" sz="1200" u="none">
                <a:solidFill>
                  <a:srgbClr val="888888"/>
                </a:solidFill>
                <a:latin typeface="Calibri"/>
                <a:ea typeface="Calibri"/>
                <a:cs typeface="Calibri"/>
                <a:sym typeface="Calibri"/>
              </a:defRPr>
            </a:lvl5pPr>
            <a:lvl6pPr indent="0" lvl="5" marL="0" marR="0" rtl="0" algn="r">
              <a:spcBef>
                <a:spcPts val="0"/>
              </a:spcBef>
              <a:buNone/>
              <a:defRPr b="0" sz="1200" u="none">
                <a:solidFill>
                  <a:srgbClr val="888888"/>
                </a:solidFill>
                <a:latin typeface="Calibri"/>
                <a:ea typeface="Calibri"/>
                <a:cs typeface="Calibri"/>
                <a:sym typeface="Calibri"/>
              </a:defRPr>
            </a:lvl6pPr>
            <a:lvl7pPr indent="0" lvl="6" marL="0" marR="0" rtl="0" algn="r">
              <a:spcBef>
                <a:spcPts val="0"/>
              </a:spcBef>
              <a:buNone/>
              <a:defRPr b="0" sz="1200" u="none">
                <a:solidFill>
                  <a:srgbClr val="888888"/>
                </a:solidFill>
                <a:latin typeface="Calibri"/>
                <a:ea typeface="Calibri"/>
                <a:cs typeface="Calibri"/>
                <a:sym typeface="Calibri"/>
              </a:defRPr>
            </a:lvl7pPr>
            <a:lvl8pPr indent="0" lvl="7" marL="0" marR="0" rtl="0" algn="r">
              <a:spcBef>
                <a:spcPts val="0"/>
              </a:spcBef>
              <a:buNone/>
              <a:defRPr b="0" sz="1200" u="none">
                <a:solidFill>
                  <a:srgbClr val="888888"/>
                </a:solidFill>
                <a:latin typeface="Calibri"/>
                <a:ea typeface="Calibri"/>
                <a:cs typeface="Calibri"/>
                <a:sym typeface="Calibri"/>
              </a:defRPr>
            </a:lvl8pPr>
            <a:lvl9pPr indent="0" lvl="8" marL="0" marR="0" rtl="0" algn="r">
              <a:spcBef>
                <a:spcPts val="0"/>
              </a:spcBef>
              <a:buNone/>
              <a:defRPr b="0" sz="1200" u="none">
                <a:solidFill>
                  <a:srgbClr val="888888"/>
                </a:solidFill>
                <a:latin typeface="Calibri"/>
                <a:ea typeface="Calibri"/>
                <a:cs typeface="Calibri"/>
                <a:sym typeface="Calibri"/>
              </a:defRPr>
            </a:lvl9pPr>
          </a:lstStyle>
          <a:p>
            <a:pPr indent="0" lvl="0" marL="0" rtl="0" algn="r">
              <a:spcBef>
                <a:spcPts val="0"/>
              </a:spcBef>
              <a:spcAft>
                <a:spcPts val="0"/>
              </a:spcAft>
              <a:buNone/>
            </a:pPr>
            <a:r>
              <a:rPr lang="en-US"/>
              <a:t># </a:t>
            </a: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hyperlink" Target="http://ec.europa.eu/environment/eussd/buildings.htm" TargetMode="External"/><Relationship Id="rId4" Type="http://schemas.openxmlformats.org/officeDocument/2006/relationships/image" Target="../media/image11.png"/><Relationship Id="rId5" Type="http://schemas.openxmlformats.org/officeDocument/2006/relationships/image" Target="../media/image26.png"/><Relationship Id="rId6" Type="http://schemas.openxmlformats.org/officeDocument/2006/relationships/image" Target="../media/image23.png"/><Relationship Id="rId7" Type="http://schemas.openxmlformats.org/officeDocument/2006/relationships/image" Target="../media/image3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hyperlink" Target="http://ec.europa.eu/environment/eussd/buildings.htm" TargetMode="Externa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hyperlink" Target="http://ec.europa.eu/environment/eussd/buildings.htm" TargetMode="External"/><Relationship Id="rId4" Type="http://schemas.openxmlformats.org/officeDocument/2006/relationships/image" Target="../media/image11.png"/><Relationship Id="rId5" Type="http://schemas.openxmlformats.org/officeDocument/2006/relationships/image" Target="../media/image13.png"/><Relationship Id="rId6" Type="http://schemas.openxmlformats.org/officeDocument/2006/relationships/image" Target="../media/image19.png"/><Relationship Id="rId7" Type="http://schemas.openxmlformats.org/officeDocument/2006/relationships/image" Target="../media/image2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 Id="rId3" Type="http://schemas.openxmlformats.org/officeDocument/2006/relationships/hyperlink" Target="http://ec.europa.eu/environment/eussd/buildings.htm" TargetMode="Externa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5.xml"/><Relationship Id="rId3" Type="http://schemas.openxmlformats.org/officeDocument/2006/relationships/image" Target="../media/image22.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 Id="rId3" Type="http://schemas.openxmlformats.org/officeDocument/2006/relationships/image" Target="../media/image2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31.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 Id="rId3" Type="http://schemas.openxmlformats.org/officeDocument/2006/relationships/vmlDrawing" Target="../drawings/vmlDrawing1.vml"/><Relationship Id="rId4" Type="http://schemas.openxmlformats.org/officeDocument/2006/relationships/image" Target="../media/image22.jpg"/><Relationship Id="rId5" Type="http://schemas.openxmlformats.org/officeDocument/2006/relationships/oleObject" Target="../embeddings/oleObject1.bin"/><Relationship Id="rId6" Type="http://schemas.openxmlformats.org/officeDocument/2006/relationships/oleObject" Target="../embeddings/oleObject1.bin"/><Relationship Id="rId7" Type="http://schemas.openxmlformats.org/officeDocument/2006/relationships/image" Target="../media/image3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ec.europa.eu/environment/eussd/buildings.htm" TargetMode="External"/><Relationship Id="rId4" Type="http://schemas.openxmlformats.org/officeDocument/2006/relationships/image" Target="../media/image11.png"/><Relationship Id="rId5"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ec.europa.eu/environment/eussd/buildings.htm" TargetMode="External"/><Relationship Id="rId4" Type="http://schemas.openxmlformats.org/officeDocument/2006/relationships/image" Target="../media/image11.png"/><Relationship Id="rId5" Type="http://schemas.openxmlformats.org/officeDocument/2006/relationships/image" Target="../media/image1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ec.europa.eu/environment/eussd/buildings.htm" TargetMode="External"/><Relationship Id="rId4" Type="http://schemas.openxmlformats.org/officeDocument/2006/relationships/image" Target="../media/image11.png"/><Relationship Id="rId5" Type="http://schemas.openxmlformats.org/officeDocument/2006/relationships/image" Target="../media/image3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ec.europa.eu/environment/eussd/buildings.htm" TargetMode="External"/><Relationship Id="rId4" Type="http://schemas.openxmlformats.org/officeDocument/2006/relationships/image" Target="../media/image11.png"/><Relationship Id="rId5"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ec.europa.eu/environment/eussd/buildings.htm" TargetMode="External"/><Relationship Id="rId4" Type="http://schemas.openxmlformats.org/officeDocument/2006/relationships/image" Target="../media/image11.png"/><Relationship Id="rId5" Type="http://schemas.openxmlformats.org/officeDocument/2006/relationships/image" Target="../media/image2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7.png"/><Relationship Id="rId4" Type="http://schemas.openxmlformats.org/officeDocument/2006/relationships/image" Target="../media/image13.png"/><Relationship Id="rId5" Type="http://schemas.openxmlformats.org/officeDocument/2006/relationships/image" Target="../media/image2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34.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hyperlink" Target="http://ec.europa.eu/environment/eussd/buildings.htm" TargetMode="External"/><Relationship Id="rId4" Type="http://schemas.openxmlformats.org/officeDocument/2006/relationships/image" Target="../media/image11.png"/><Relationship Id="rId5" Type="http://schemas.openxmlformats.org/officeDocument/2006/relationships/image" Target="../media/image13.png"/><Relationship Id="rId6"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
          <p:cNvSpPr txBox="1"/>
          <p:nvPr>
            <p:ph idx="1" type="subTitle"/>
          </p:nvPr>
        </p:nvSpPr>
        <p:spPr>
          <a:xfrm>
            <a:off x="230517" y="3275195"/>
            <a:ext cx="4552498" cy="252028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0070C0"/>
              </a:buClr>
              <a:buSzPts val="3600"/>
              <a:buFont typeface="Arial"/>
              <a:buNone/>
            </a:pPr>
            <a:r>
              <a:rPr b="0" i="0" lang="en-US" sz="3600" u="none" cap="none" strike="noStrike">
                <a:solidFill>
                  <a:srgbClr val="0070C0"/>
                </a:solidFill>
                <a:latin typeface="Calibri"/>
                <a:ea typeface="Calibri"/>
                <a:cs typeface="Calibri"/>
                <a:sym typeface="Calibri"/>
              </a:rPr>
              <a:t>Module de formation 4</a:t>
            </a:r>
            <a:endParaRPr b="0" i="0" sz="3600" u="none" cap="none" strike="noStrike">
              <a:solidFill>
                <a:srgbClr val="0070C0"/>
              </a:solidFill>
              <a:latin typeface="Calibri"/>
              <a:ea typeface="Calibri"/>
              <a:cs typeface="Calibri"/>
              <a:sym typeface="Calibri"/>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Calcul des critères de </a:t>
            </a:r>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l'évaluation SNTool </a:t>
            </a:r>
            <a:endParaRPr/>
          </a:p>
          <a:p>
            <a:pPr indent="0" lvl="0" marL="0" marR="0" rtl="0" algn="l">
              <a:spcBef>
                <a:spcPts val="64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Échelle du Quartier</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10"/>
          <p:cNvSpPr txBox="1"/>
          <p:nvPr>
            <p:ph idx="12" type="sldNum"/>
          </p:nvPr>
        </p:nvSpPr>
        <p:spPr>
          <a:xfrm>
            <a:off x="6987932" y="6585592"/>
            <a:ext cx="2133600" cy="27240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18" name="Google Shape;218;p10">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19" name="Google Shape;219;p10"/>
          <p:cNvSpPr txBox="1"/>
          <p:nvPr>
            <p:ph type="title"/>
          </p:nvPr>
        </p:nvSpPr>
        <p:spPr>
          <a:xfrm>
            <a:off x="0" y="-10632"/>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EN PARTICULES (PM10)</a:t>
            </a:r>
            <a:endParaRPr b="1" sz="2800" u="sng">
              <a:solidFill>
                <a:srgbClr val="1A965E"/>
              </a:solidFill>
            </a:endParaRPr>
          </a:p>
        </p:txBody>
      </p:sp>
      <p:sp>
        <p:nvSpPr>
          <p:cNvPr id="220" name="Google Shape;220;p10"/>
          <p:cNvSpPr txBox="1"/>
          <p:nvPr>
            <p:ph idx="1" type="body"/>
          </p:nvPr>
        </p:nvSpPr>
        <p:spPr>
          <a:xfrm>
            <a:off x="448322" y="982912"/>
            <a:ext cx="8349896" cy="4525963"/>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OBJECTIF</a:t>
            </a:r>
            <a:endParaRPr/>
          </a:p>
          <a:p>
            <a:pPr indent="0" lvl="0" marL="0" marR="0" rtl="0" algn="l">
              <a:lnSpc>
                <a:spcPct val="80000"/>
              </a:lnSpc>
              <a:spcBef>
                <a:spcPts val="400"/>
              </a:spcBef>
              <a:spcAft>
                <a:spcPts val="0"/>
              </a:spcAft>
              <a:buClr>
                <a:schemeClr val="dk1"/>
              </a:buClr>
              <a:buSzPts val="2000"/>
              <a:buFont typeface="Arial"/>
              <a:buNone/>
            </a:pPr>
            <a:r>
              <a:t/>
            </a:r>
            <a:endParaRPr b="0" i="0" sz="2000" u="none" cap="none" strike="noStrike">
              <a:solidFill>
                <a:schemeClr val="dk1"/>
              </a:solidFill>
              <a:latin typeface="Calibri"/>
              <a:ea typeface="Calibri"/>
              <a:cs typeface="Calibri"/>
              <a:sym typeface="Calibri"/>
            </a:endParaRPr>
          </a:p>
          <a:p>
            <a:pPr indent="0" lvl="0" marL="0" marR="0" rtl="0" algn="l">
              <a:lnSpc>
                <a:spcPct val="80000"/>
              </a:lnSpc>
              <a:spcBef>
                <a:spcPts val="400"/>
              </a:spcBef>
              <a:spcAft>
                <a:spcPts val="0"/>
              </a:spcAft>
              <a:buClr>
                <a:schemeClr val="dk1"/>
              </a:buClr>
              <a:buSzPts val="2000"/>
              <a:buFont typeface="Arial"/>
              <a:buNone/>
            </a:pPr>
            <a:r>
              <a:rPr b="0" i="0" lang="en-US" sz="2000" u="none" cap="none" strike="noStrike">
                <a:solidFill>
                  <a:schemeClr val="dk1"/>
                </a:solidFill>
                <a:latin typeface="Calibri"/>
                <a:ea typeface="Calibri"/>
                <a:cs typeface="Calibri"/>
                <a:sym typeface="Calibri"/>
              </a:rPr>
              <a:t>Évaluer la qualité de l'air ambiant à long terme par rapport aux particules &lt; 10 μm (PM10) dans le voisinage.</a:t>
            </a:r>
            <a:endParaRPr b="0" i="0" sz="2000" u="none" cap="none" strike="noStrike">
              <a:solidFill>
                <a:schemeClr val="dk1"/>
              </a:solidFill>
              <a:latin typeface="Calibri"/>
              <a:ea typeface="Calibri"/>
              <a:cs typeface="Calibri"/>
              <a:sym typeface="Calibri"/>
            </a:endParaRPr>
          </a:p>
          <a:p>
            <a:pPr indent="0" lvl="0" marL="0" marR="0" rtl="0" algn="l">
              <a:spcBef>
                <a:spcPts val="640"/>
              </a:spcBef>
              <a:spcAft>
                <a:spcPts val="0"/>
              </a:spcAft>
              <a:buClr>
                <a:schemeClr val="dk1"/>
              </a:buClr>
              <a:buSzPts val="3200"/>
              <a:buFont typeface="Arial"/>
              <a:buNone/>
            </a:pPr>
            <a:r>
              <a:t/>
            </a:r>
            <a:endParaRPr b="0" i="0" sz="3200" u="none" cap="none" strike="noStrike">
              <a:solidFill>
                <a:schemeClr val="dk1"/>
              </a:solidFill>
              <a:latin typeface="Calibri"/>
              <a:ea typeface="Calibri"/>
              <a:cs typeface="Calibri"/>
              <a:sym typeface="Calibri"/>
            </a:endParaRPr>
          </a:p>
        </p:txBody>
      </p:sp>
      <p:pic>
        <p:nvPicPr>
          <p:cNvPr id="221" name="Google Shape;221;p10"/>
          <p:cNvPicPr preferRelativeResize="0"/>
          <p:nvPr/>
        </p:nvPicPr>
        <p:blipFill rotWithShape="1">
          <a:blip r:embed="rId5">
            <a:alphaModFix/>
          </a:blip>
          <a:srcRect b="0" l="0" r="0" t="0"/>
          <a:stretch/>
        </p:blipFill>
        <p:spPr>
          <a:xfrm>
            <a:off x="2266994" y="2446536"/>
            <a:ext cx="4680000" cy="3266408"/>
          </a:xfrm>
          <a:prstGeom prst="rect">
            <a:avLst/>
          </a:prstGeom>
          <a:noFill/>
          <a:ln>
            <a:noFill/>
          </a:ln>
        </p:spPr>
      </p:pic>
      <p:pic>
        <p:nvPicPr>
          <p:cNvPr id="222" name="Google Shape;222;p10"/>
          <p:cNvPicPr preferRelativeResize="0"/>
          <p:nvPr/>
        </p:nvPicPr>
        <p:blipFill rotWithShape="1">
          <a:blip r:embed="rId6">
            <a:alphaModFix/>
          </a:blip>
          <a:srcRect b="0" l="0" r="0" t="0"/>
          <a:stretch/>
        </p:blipFill>
        <p:spPr>
          <a:xfrm>
            <a:off x="6825881" y="4694395"/>
            <a:ext cx="2122715" cy="1188720"/>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id="223" name="Google Shape;223;p10"/>
          <p:cNvPicPr preferRelativeResize="0"/>
          <p:nvPr/>
        </p:nvPicPr>
        <p:blipFill rotWithShape="1">
          <a:blip r:embed="rId7">
            <a:alphaModFix/>
          </a:blip>
          <a:srcRect b="0" l="0" r="0" t="0"/>
          <a:stretch/>
        </p:blipFill>
        <p:spPr>
          <a:xfrm>
            <a:off x="265392" y="4694395"/>
            <a:ext cx="1872000" cy="1188720"/>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24" name="Google Shape;224;p10"/>
          <p:cNvSpPr txBox="1"/>
          <p:nvPr/>
        </p:nvSpPr>
        <p:spPr>
          <a:xfrm>
            <a:off x="3533726" y="2890366"/>
            <a:ext cx="873174" cy="146464"/>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Arial"/>
                <a:ea typeface="Arial"/>
                <a:cs typeface="Arial"/>
                <a:sym typeface="Arial"/>
              </a:rPr>
              <a:t>CHEVEU HUMAIN</a:t>
            </a:r>
            <a:endParaRPr b="1" sz="800">
              <a:solidFill>
                <a:schemeClr val="dk1"/>
              </a:solidFill>
              <a:latin typeface="Arial"/>
              <a:ea typeface="Arial"/>
              <a:cs typeface="Arial"/>
              <a:sym typeface="Arial"/>
            </a:endParaRPr>
          </a:p>
        </p:txBody>
      </p:sp>
      <p:sp>
        <p:nvSpPr>
          <p:cNvPr id="225" name="Google Shape;225;p10"/>
          <p:cNvSpPr txBox="1"/>
          <p:nvPr/>
        </p:nvSpPr>
        <p:spPr>
          <a:xfrm>
            <a:off x="4778188" y="2854508"/>
            <a:ext cx="1618130" cy="227948"/>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700">
                <a:solidFill>
                  <a:schemeClr val="dk1"/>
                </a:solidFill>
                <a:latin typeface="Arial"/>
                <a:ea typeface="Arial"/>
                <a:cs typeface="Arial"/>
                <a:sym typeface="Arial"/>
              </a:rPr>
              <a:t>Particules de combustion, composants organiques, métaux etc.</a:t>
            </a:r>
            <a:endParaRPr b="1" sz="700">
              <a:solidFill>
                <a:schemeClr val="dk1"/>
              </a:solidFill>
              <a:latin typeface="Arial"/>
              <a:ea typeface="Arial"/>
              <a:cs typeface="Arial"/>
              <a:sym typeface="Arial"/>
            </a:endParaRPr>
          </a:p>
        </p:txBody>
      </p:sp>
      <p:sp>
        <p:nvSpPr>
          <p:cNvPr id="226" name="Google Shape;226;p10"/>
          <p:cNvSpPr txBox="1"/>
          <p:nvPr/>
        </p:nvSpPr>
        <p:spPr>
          <a:xfrm>
            <a:off x="5447055" y="3938240"/>
            <a:ext cx="1618130" cy="12864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700">
                <a:solidFill>
                  <a:schemeClr val="dk1"/>
                </a:solidFill>
                <a:latin typeface="Arial"/>
                <a:ea typeface="Arial"/>
                <a:cs typeface="Arial"/>
                <a:sym typeface="Arial"/>
              </a:rPr>
              <a:t>Poussières, Pollen, moule, etc.</a:t>
            </a:r>
            <a:endParaRPr b="1" sz="700">
              <a:solidFill>
                <a:schemeClr val="dk1"/>
              </a:solidFill>
              <a:latin typeface="Arial"/>
              <a:ea typeface="Arial"/>
              <a:cs typeface="Arial"/>
              <a:sym typeface="Arial"/>
            </a:endParaRPr>
          </a:p>
        </p:txBody>
      </p:sp>
      <p:sp>
        <p:nvSpPr>
          <p:cNvPr id="227" name="Google Shape;227;p10"/>
          <p:cNvSpPr txBox="1"/>
          <p:nvPr/>
        </p:nvSpPr>
        <p:spPr>
          <a:xfrm>
            <a:off x="2962226" y="5464838"/>
            <a:ext cx="1228775" cy="151003"/>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900">
                <a:solidFill>
                  <a:schemeClr val="dk1"/>
                </a:solidFill>
                <a:latin typeface="Calibri"/>
                <a:ea typeface="Calibri"/>
                <a:cs typeface="Calibri"/>
                <a:sym typeface="Calibri"/>
              </a:rPr>
              <a:t>SABLE FIN DE LA PLAGE</a:t>
            </a:r>
            <a:endParaRPr b="1" sz="900">
              <a:solidFill>
                <a:schemeClr val="dk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11"/>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33" name="Google Shape;233;p11">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34" name="Google Shape;234;p11"/>
          <p:cNvSpPr txBox="1"/>
          <p:nvPr>
            <p:ph type="title"/>
          </p:nvPr>
        </p:nvSpPr>
        <p:spPr>
          <a:xfrm>
            <a:off x="0" y="-21265"/>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EN PARTICULES (PM10)</a:t>
            </a:r>
            <a:endParaRPr b="1" sz="2800" u="sng">
              <a:solidFill>
                <a:srgbClr val="1A965E"/>
              </a:solidFill>
            </a:endParaRPr>
          </a:p>
        </p:txBody>
      </p:sp>
      <p:sp>
        <p:nvSpPr>
          <p:cNvPr id="235" name="Google Shape;235;p11"/>
          <p:cNvSpPr txBox="1"/>
          <p:nvPr/>
        </p:nvSpPr>
        <p:spPr>
          <a:xfrm>
            <a:off x="232609" y="2414714"/>
            <a:ext cx="8678781" cy="251279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lang="en-US" sz="2400">
                <a:solidFill>
                  <a:schemeClr val="dk1"/>
                </a:solidFill>
                <a:latin typeface="Calibri"/>
                <a:ea typeface="Calibri"/>
                <a:cs typeface="Calibri"/>
                <a:sym typeface="Calibri"/>
              </a:rPr>
              <a:t>Pour les calculs, l'emplacement de la station de surveillance doit être défini afin d'indiquer la représentativité locale des valeurs mesurées.</a:t>
            </a:r>
            <a:endParaRPr/>
          </a:p>
        </p:txBody>
      </p:sp>
      <p:sp>
        <p:nvSpPr>
          <p:cNvPr id="236" name="Google Shape;236;p11"/>
          <p:cNvSpPr txBox="1"/>
          <p:nvPr/>
        </p:nvSpPr>
        <p:spPr>
          <a:xfrm>
            <a:off x="268224" y="926592"/>
            <a:ext cx="8418576" cy="60883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LIMITE ET ÉTENDUE</a:t>
            </a:r>
            <a:endParaRPr sz="2400">
              <a:solidFill>
                <a:schemeClr val="dk1"/>
              </a:solidFill>
              <a:latin typeface="Calibri"/>
              <a:ea typeface="Calibri"/>
              <a:cs typeface="Calibri"/>
              <a:sym typeface="Calibri"/>
            </a:endParaRPr>
          </a:p>
        </p:txBody>
      </p:sp>
      <p:sp>
        <p:nvSpPr>
          <p:cNvPr id="237" name="Google Shape;237;p11"/>
          <p:cNvSpPr/>
          <p:nvPr/>
        </p:nvSpPr>
        <p:spPr>
          <a:xfrm>
            <a:off x="232610" y="1519246"/>
            <a:ext cx="8174544"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Calibri"/>
                <a:ea typeface="Calibri"/>
                <a:cs typeface="Calibri"/>
                <a:sym typeface="Calibri"/>
              </a:rPr>
              <a:t>La limite d'évaluation comprend l'ensemble du quartier.</a:t>
            </a:r>
            <a:endParaRPr sz="24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12"/>
          <p:cNvSpPr txBox="1"/>
          <p:nvPr>
            <p:ph idx="12" type="sldNum"/>
          </p:nvPr>
        </p:nvSpPr>
        <p:spPr>
          <a:xfrm>
            <a:off x="7010400" y="6572250"/>
            <a:ext cx="2133600" cy="27376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43" name="Google Shape;243;p12">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44" name="Google Shape;244;p12"/>
          <p:cNvSpPr txBox="1"/>
          <p:nvPr/>
        </p:nvSpPr>
        <p:spPr>
          <a:xfrm>
            <a:off x="243150" y="1473640"/>
            <a:ext cx="8777025" cy="167009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7F7F7F"/>
              </a:buClr>
              <a:buSzPts val="2200"/>
              <a:buFont typeface="Arial"/>
              <a:buNone/>
            </a:pPr>
            <a:r>
              <a:rPr b="1" lang="en-US" sz="2200">
                <a:solidFill>
                  <a:srgbClr val="7F7F7F"/>
                </a:solidFill>
                <a:latin typeface="Calibri"/>
                <a:ea typeface="Calibri"/>
                <a:cs typeface="Calibri"/>
                <a:sym typeface="Calibri"/>
              </a:rPr>
              <a:t>Les étapes de calcul sont les suivantes :</a:t>
            </a:r>
            <a:r>
              <a:rPr lang="en-US" sz="2200">
                <a:solidFill>
                  <a:schemeClr val="dk1"/>
                </a:solidFill>
                <a:latin typeface="Calibri"/>
                <a:ea typeface="Calibri"/>
                <a:cs typeface="Calibri"/>
                <a:sym typeface="Calibri"/>
              </a:rPr>
              <a:t> </a:t>
            </a:r>
            <a:endParaRPr sz="2200">
              <a:solidFill>
                <a:schemeClr val="dk1"/>
              </a:solidFill>
              <a:latin typeface="Calibri"/>
              <a:ea typeface="Calibri"/>
              <a:cs typeface="Calibri"/>
              <a:sym typeface="Calibri"/>
            </a:endParaRPr>
          </a:p>
          <a:p>
            <a:pPr indent="-457200" lvl="0" marL="457200" marR="0" rtl="0" algn="l">
              <a:spcBef>
                <a:spcPts val="440"/>
              </a:spcBef>
              <a:spcAft>
                <a:spcPts val="0"/>
              </a:spcAft>
              <a:buClr>
                <a:schemeClr val="dk1"/>
              </a:buClr>
              <a:buSzPts val="2200"/>
              <a:buFont typeface="Calibri"/>
              <a:buAutoNum type="arabicPeriod"/>
            </a:pPr>
            <a:r>
              <a:rPr lang="en-US" sz="2200">
                <a:solidFill>
                  <a:schemeClr val="dk1"/>
                </a:solidFill>
                <a:latin typeface="Calibri"/>
                <a:ea typeface="Calibri"/>
                <a:cs typeface="Calibri"/>
                <a:sym typeface="Calibri"/>
              </a:rPr>
              <a:t>Recueillir des </a:t>
            </a:r>
            <a:r>
              <a:rPr b="1" lang="en-US" sz="2200">
                <a:solidFill>
                  <a:schemeClr val="dk1"/>
                </a:solidFill>
                <a:latin typeface="Calibri"/>
                <a:ea typeface="Calibri"/>
                <a:cs typeface="Calibri"/>
                <a:sym typeface="Calibri"/>
              </a:rPr>
              <a:t>échantillons d'air d'essai quotidiens des concentrations de PM10 </a:t>
            </a:r>
            <a:r>
              <a:rPr lang="en-US" sz="2200">
                <a:solidFill>
                  <a:schemeClr val="dk1"/>
                </a:solidFill>
                <a:latin typeface="Calibri"/>
                <a:ea typeface="Calibri"/>
                <a:cs typeface="Calibri"/>
                <a:sym typeface="Calibri"/>
              </a:rPr>
              <a:t>en conformité avec les procédures nationales ou régionales sur une période d'un an </a:t>
            </a:r>
            <a:endParaRPr sz="2200">
              <a:solidFill>
                <a:schemeClr val="dk1"/>
              </a:solidFill>
              <a:latin typeface="Calibri"/>
              <a:ea typeface="Calibri"/>
              <a:cs typeface="Calibri"/>
              <a:sym typeface="Calibri"/>
            </a:endParaRPr>
          </a:p>
          <a:p>
            <a:pPr indent="-457200" lvl="0" marL="457200" marR="0" rtl="0" algn="l">
              <a:spcBef>
                <a:spcPts val="440"/>
              </a:spcBef>
              <a:spcAft>
                <a:spcPts val="0"/>
              </a:spcAft>
              <a:buClr>
                <a:schemeClr val="dk1"/>
              </a:buClr>
              <a:buSzPts val="2200"/>
              <a:buFont typeface="Calibri"/>
              <a:buAutoNum type="arabicPeriod"/>
            </a:pPr>
            <a:r>
              <a:rPr lang="en-US" sz="2200">
                <a:solidFill>
                  <a:schemeClr val="dk1"/>
                </a:solidFill>
                <a:latin typeface="Calibri"/>
                <a:ea typeface="Calibri"/>
                <a:cs typeface="Calibri"/>
                <a:sym typeface="Calibri"/>
              </a:rPr>
              <a:t>Calculer la </a:t>
            </a:r>
            <a:r>
              <a:rPr b="1" lang="en-US" sz="2200">
                <a:solidFill>
                  <a:schemeClr val="dk1"/>
                </a:solidFill>
                <a:latin typeface="Calibri"/>
                <a:ea typeface="Calibri"/>
                <a:cs typeface="Calibri"/>
                <a:sym typeface="Calibri"/>
              </a:rPr>
              <a:t>concentration quotidienne moyenne de PM10</a:t>
            </a:r>
            <a:r>
              <a:rPr lang="en-US" sz="2200">
                <a:solidFill>
                  <a:schemeClr val="dk1"/>
                </a:solidFill>
                <a:latin typeface="Calibri"/>
                <a:ea typeface="Calibri"/>
                <a:cs typeface="Calibri"/>
                <a:sym typeface="Calibri"/>
              </a:rPr>
              <a:t>, [μg/m</a:t>
            </a:r>
            <a:r>
              <a:rPr baseline="30000" lang="en-US" sz="2200">
                <a:solidFill>
                  <a:schemeClr val="dk1"/>
                </a:solidFill>
                <a:latin typeface="Calibri"/>
                <a:ea typeface="Calibri"/>
                <a:cs typeface="Calibri"/>
                <a:sym typeface="Calibri"/>
              </a:rPr>
              <a:t>3</a:t>
            </a:r>
            <a:r>
              <a:rPr lang="en-US" sz="2200">
                <a:solidFill>
                  <a:schemeClr val="dk1"/>
                </a:solidFill>
                <a:latin typeface="Calibri"/>
                <a:ea typeface="Calibri"/>
                <a:cs typeface="Calibri"/>
                <a:sym typeface="Calibri"/>
              </a:rPr>
              <a:t>]</a:t>
            </a:r>
            <a:endParaRPr sz="2200">
              <a:solidFill>
                <a:schemeClr val="dk1"/>
              </a:solidFill>
              <a:latin typeface="Calibri"/>
              <a:ea typeface="Calibri"/>
              <a:cs typeface="Calibri"/>
              <a:sym typeface="Calibri"/>
            </a:endParaRPr>
          </a:p>
          <a:p>
            <a:pPr indent="-457200" lvl="0" marL="457200" marR="0" rtl="0" algn="l">
              <a:spcBef>
                <a:spcPts val="440"/>
              </a:spcBef>
              <a:spcAft>
                <a:spcPts val="0"/>
              </a:spcAft>
              <a:buClr>
                <a:schemeClr val="dk1"/>
              </a:buClr>
              <a:buSzPts val="2200"/>
              <a:buFont typeface="Calibri"/>
              <a:buAutoNum type="arabicPeriod"/>
            </a:pPr>
            <a:r>
              <a:rPr lang="en-US" sz="2200">
                <a:solidFill>
                  <a:schemeClr val="dk1"/>
                </a:solidFill>
                <a:latin typeface="Calibri"/>
                <a:ea typeface="Calibri"/>
                <a:cs typeface="Calibri"/>
                <a:sym typeface="Calibri"/>
              </a:rPr>
              <a:t>Calculer le nombre total de </a:t>
            </a:r>
            <a:r>
              <a:rPr b="1" lang="en-US" sz="2200">
                <a:solidFill>
                  <a:schemeClr val="dk1"/>
                </a:solidFill>
                <a:latin typeface="Calibri"/>
                <a:ea typeface="Calibri"/>
                <a:cs typeface="Calibri"/>
                <a:sym typeface="Calibri"/>
              </a:rPr>
              <a:t>jours dans une année</a:t>
            </a:r>
            <a:r>
              <a:rPr lang="en-US" sz="2200">
                <a:solidFill>
                  <a:schemeClr val="dk1"/>
                </a:solidFill>
                <a:latin typeface="Calibri"/>
                <a:ea typeface="Calibri"/>
                <a:cs typeface="Calibri"/>
                <a:sym typeface="Calibri"/>
              </a:rPr>
              <a:t>, où la concentration quotidienne moyenne de PM10 dépasse la limite quotidienne* [jours/année]</a:t>
            </a:r>
            <a:endParaRPr sz="2200">
              <a:solidFill>
                <a:schemeClr val="dk1"/>
              </a:solidFill>
              <a:latin typeface="Calibri"/>
              <a:ea typeface="Calibri"/>
              <a:cs typeface="Calibri"/>
              <a:sym typeface="Calibri"/>
            </a:endParaRPr>
          </a:p>
        </p:txBody>
      </p:sp>
      <p:sp>
        <p:nvSpPr>
          <p:cNvPr id="245" name="Google Shape;245;p12"/>
          <p:cNvSpPr txBox="1"/>
          <p:nvPr/>
        </p:nvSpPr>
        <p:spPr>
          <a:xfrm>
            <a:off x="268224" y="902208"/>
            <a:ext cx="7840606" cy="529777"/>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MÉTHODE D'ÉVALUATION  </a:t>
            </a:r>
            <a:endParaRPr sz="2400" u="sng">
              <a:solidFill>
                <a:schemeClr val="dk1"/>
              </a:solidFill>
              <a:latin typeface="Calibri"/>
              <a:ea typeface="Calibri"/>
              <a:cs typeface="Calibri"/>
              <a:sym typeface="Calibri"/>
            </a:endParaRPr>
          </a:p>
        </p:txBody>
      </p:sp>
      <p:sp>
        <p:nvSpPr>
          <p:cNvPr id="246" name="Google Shape;246;p12"/>
          <p:cNvSpPr txBox="1"/>
          <p:nvPr>
            <p:ph type="title"/>
          </p:nvPr>
        </p:nvSpPr>
        <p:spPr>
          <a:xfrm>
            <a:off x="0" y="-21266"/>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EN PARTICULES (PM10)</a:t>
            </a:r>
            <a:endParaRPr b="1" sz="2800" u="sng">
              <a:solidFill>
                <a:srgbClr val="1A965E"/>
              </a:solidFill>
            </a:endParaRPr>
          </a:p>
        </p:txBody>
      </p:sp>
      <p:pic>
        <p:nvPicPr>
          <p:cNvPr id="247" name="Google Shape;247;p12"/>
          <p:cNvPicPr preferRelativeResize="0"/>
          <p:nvPr/>
        </p:nvPicPr>
        <p:blipFill rotWithShape="1">
          <a:blip r:embed="rId5">
            <a:alphaModFix/>
          </a:blip>
          <a:srcRect b="0" l="0" r="0" t="0"/>
          <a:stretch/>
        </p:blipFill>
        <p:spPr>
          <a:xfrm>
            <a:off x="438912" y="5091141"/>
            <a:ext cx="378512" cy="368806"/>
          </a:xfrm>
          <a:prstGeom prst="rect">
            <a:avLst/>
          </a:prstGeom>
          <a:noFill/>
          <a:ln>
            <a:noFill/>
          </a:ln>
        </p:spPr>
      </p:pic>
      <p:sp>
        <p:nvSpPr>
          <p:cNvPr id="248" name="Google Shape;248;p12"/>
          <p:cNvSpPr/>
          <p:nvPr/>
        </p:nvSpPr>
        <p:spPr>
          <a:xfrm>
            <a:off x="900953" y="5090878"/>
            <a:ext cx="217258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 Limite journalière 50 μg/m</a:t>
            </a:r>
            <a:r>
              <a:rPr baseline="30000" lang="en-US" sz="1800">
                <a:solidFill>
                  <a:schemeClr val="dk1"/>
                </a:solidFill>
                <a:latin typeface="Calibri"/>
                <a:ea typeface="Calibri"/>
                <a:cs typeface="Calibri"/>
                <a:sym typeface="Calibri"/>
              </a:rPr>
              <a:t>3</a:t>
            </a:r>
            <a:endParaRPr sz="1800">
              <a:solidFill>
                <a:schemeClr val="dk1"/>
              </a:solidFill>
              <a:latin typeface="Calibri"/>
              <a:ea typeface="Calibri"/>
              <a:cs typeface="Calibri"/>
              <a:sym typeface="Calibri"/>
            </a:endParaRPr>
          </a:p>
        </p:txBody>
      </p:sp>
      <p:pic>
        <p:nvPicPr>
          <p:cNvPr id="249" name="Google Shape;249;p12"/>
          <p:cNvPicPr preferRelativeResize="0"/>
          <p:nvPr/>
        </p:nvPicPr>
        <p:blipFill rotWithShape="1">
          <a:blip r:embed="rId6">
            <a:alphaModFix/>
          </a:blip>
          <a:srcRect b="0" l="0" r="0" t="0"/>
          <a:stretch/>
        </p:blipFill>
        <p:spPr>
          <a:xfrm>
            <a:off x="3911735" y="5039832"/>
            <a:ext cx="496824" cy="496824"/>
          </a:xfrm>
          <a:prstGeom prst="rect">
            <a:avLst/>
          </a:prstGeom>
          <a:noFill/>
          <a:ln>
            <a:noFill/>
          </a:ln>
        </p:spPr>
      </p:pic>
      <p:pic>
        <p:nvPicPr>
          <p:cNvPr id="250" name="Google Shape;250;p12"/>
          <p:cNvPicPr preferRelativeResize="0"/>
          <p:nvPr/>
        </p:nvPicPr>
        <p:blipFill rotWithShape="1">
          <a:blip r:embed="rId7">
            <a:alphaModFix/>
          </a:blip>
          <a:srcRect b="0" l="0" r="0" t="0"/>
          <a:stretch/>
        </p:blipFill>
        <p:spPr>
          <a:xfrm>
            <a:off x="6865935" y="5107169"/>
            <a:ext cx="1731993" cy="1144911"/>
          </a:xfrm>
          <a:prstGeom prst="rect">
            <a:avLst/>
          </a:prstGeom>
          <a:noFill/>
          <a:ln>
            <a:noFill/>
          </a:ln>
        </p:spPr>
      </p:pic>
      <p:sp>
        <p:nvSpPr>
          <p:cNvPr id="251" name="Google Shape;251;p12"/>
          <p:cNvSpPr/>
          <p:nvPr/>
        </p:nvSpPr>
        <p:spPr>
          <a:xfrm>
            <a:off x="7141824" y="5525794"/>
            <a:ext cx="1456104"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u="sng">
                <a:solidFill>
                  <a:srgbClr val="FF0000"/>
                </a:solidFill>
                <a:latin typeface="Calibri"/>
                <a:ea typeface="Calibri"/>
                <a:cs typeface="Calibri"/>
                <a:sym typeface="Calibri"/>
              </a:rPr>
              <a:t>jours/année</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13"/>
          <p:cNvSpPr txBox="1"/>
          <p:nvPr>
            <p:ph type="title"/>
          </p:nvPr>
        </p:nvSpPr>
        <p:spPr>
          <a:xfrm>
            <a:off x="0" y="-10633"/>
            <a:ext cx="9144000" cy="731837"/>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b="1" i="0" lang="en-US" sz="2800" u="none" cap="none" strike="noStrike">
                <a:solidFill>
                  <a:srgbClr val="7F7F7F"/>
                </a:solidFill>
                <a:latin typeface="Calibri"/>
                <a:ea typeface="Calibri"/>
                <a:cs typeface="Calibri"/>
                <a:sym typeface="Calibri"/>
              </a:rPr>
              <a:t>E.1.2 - CONCENTRATION EN PARTICULES (PM10)</a:t>
            </a:r>
            <a:endParaRPr b="1" i="0" sz="2800" u="none" cap="none" strike="noStrike">
              <a:solidFill>
                <a:srgbClr val="7F7F7F"/>
              </a:solidFill>
              <a:latin typeface="Calibri"/>
              <a:ea typeface="Calibri"/>
              <a:cs typeface="Calibri"/>
              <a:sym typeface="Calibri"/>
            </a:endParaRPr>
          </a:p>
        </p:txBody>
      </p:sp>
      <p:sp>
        <p:nvSpPr>
          <p:cNvPr id="258" name="Google Shape;258;p13"/>
          <p:cNvSpPr txBox="1"/>
          <p:nvPr>
            <p:ph idx="1" type="body"/>
          </p:nvPr>
        </p:nvSpPr>
        <p:spPr>
          <a:xfrm>
            <a:off x="387220" y="735875"/>
            <a:ext cx="8229600" cy="514421"/>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RÉFÉRENCES et NORMES</a:t>
            </a:r>
            <a:endParaRPr/>
          </a:p>
        </p:txBody>
      </p:sp>
      <p:sp>
        <p:nvSpPr>
          <p:cNvPr id="259" name="Google Shape;259;p1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60" name="Google Shape;260;p13">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61" name="Google Shape;261;p13"/>
          <p:cNvSpPr/>
          <p:nvPr/>
        </p:nvSpPr>
        <p:spPr>
          <a:xfrm>
            <a:off x="387220" y="1164987"/>
            <a:ext cx="8756780" cy="4247317"/>
          </a:xfrm>
          <a:prstGeom prst="rect">
            <a:avLst/>
          </a:prstGeom>
          <a:noFill/>
          <a:ln>
            <a:noFill/>
          </a:ln>
        </p:spPr>
        <p:txBody>
          <a:bodyPr anchorCtr="0" anchor="t" bIns="45700" lIns="91425" spcFirstLastPara="1" rIns="91425" wrap="square" tIns="45700">
            <a:spAutoFit/>
          </a:bodyPr>
          <a:lstStyle/>
          <a:p>
            <a:pPr indent="-457200" lvl="0" marL="457200" marR="0" rtl="0" algn="l">
              <a:spcBef>
                <a:spcPts val="0"/>
              </a:spcBef>
              <a:spcAft>
                <a:spcPts val="0"/>
              </a:spcAft>
              <a:buNone/>
            </a:pPr>
            <a:r>
              <a:rPr b="1" lang="en-US" sz="1600">
                <a:solidFill>
                  <a:schemeClr val="dk1"/>
                </a:solidFill>
                <a:latin typeface="Calibri"/>
                <a:ea typeface="Calibri"/>
                <a:cs typeface="Calibri"/>
                <a:sym typeface="Calibri"/>
              </a:rPr>
              <a:t>ISO 37120</a:t>
            </a:r>
            <a:r>
              <a:rPr lang="en-US" sz="1600">
                <a:solidFill>
                  <a:schemeClr val="dk1"/>
                </a:solidFill>
                <a:latin typeface="Calibri"/>
                <a:ea typeface="Calibri"/>
                <a:cs typeface="Calibri"/>
                <a:sym typeface="Calibri"/>
              </a:rPr>
              <a:t>, deuxième édition 2018-07, «Villes et communautés durables — </a:t>
            </a:r>
            <a:endParaRPr sz="1600">
              <a:solidFill>
                <a:schemeClr val="dk1"/>
              </a:solidFill>
              <a:latin typeface="Calibri"/>
              <a:ea typeface="Calibri"/>
              <a:cs typeface="Calibri"/>
              <a:sym typeface="Calibri"/>
            </a:endParaRPr>
          </a:p>
          <a:p>
            <a:pPr indent="-457200" lvl="0" marL="457200" marR="0" rtl="0" algn="l">
              <a:spcBef>
                <a:spcPts val="600"/>
              </a:spcBef>
              <a:spcAft>
                <a:spcPts val="0"/>
              </a:spcAft>
              <a:buNone/>
            </a:pPr>
            <a:r>
              <a:rPr lang="en-US" sz="1600">
                <a:solidFill>
                  <a:schemeClr val="dk1"/>
                </a:solidFill>
                <a:latin typeface="Calibri"/>
                <a:ea typeface="Calibri"/>
                <a:cs typeface="Calibri"/>
                <a:sym typeface="Calibri"/>
              </a:rPr>
              <a:t>Indicateurs des services urbains et de la qualité de vie»</a:t>
            </a:r>
            <a:endParaRPr/>
          </a:p>
          <a:p>
            <a:pPr indent="-457200" lvl="0" marL="457200" marR="0" rtl="0" algn="l">
              <a:spcBef>
                <a:spcPts val="600"/>
              </a:spcBef>
              <a:spcAft>
                <a:spcPts val="0"/>
              </a:spcAft>
              <a:buClr>
                <a:schemeClr val="dk1"/>
              </a:buClr>
              <a:buSzPts val="1600"/>
              <a:buFont typeface="Calibri"/>
              <a:buNone/>
            </a:pPr>
            <a:r>
              <a:rPr b="1" lang="en-US" sz="1600">
                <a:solidFill>
                  <a:schemeClr val="dk1"/>
                </a:solidFill>
                <a:latin typeface="Calibri"/>
                <a:ea typeface="Calibri"/>
                <a:cs typeface="Calibri"/>
                <a:sym typeface="Calibri"/>
              </a:rPr>
              <a:t>DIRECTIVE 2008/50/CE</a:t>
            </a:r>
            <a:r>
              <a:rPr lang="en-US" sz="1600">
                <a:solidFill>
                  <a:schemeClr val="dk1"/>
                </a:solidFill>
                <a:latin typeface="Calibri"/>
                <a:ea typeface="Calibri"/>
                <a:cs typeface="Calibri"/>
                <a:sym typeface="Calibri"/>
              </a:rPr>
              <a:t> DU PARLEMENT EUROPÉEN ET DU CONSEIL du 21 mai 2008 concernant la qualité de l’air ambiant et un air pur pour l’Europe, http ://data.europa.eu/eli/dir/2008/50/oj </a:t>
            </a:r>
            <a:endParaRPr sz="1600">
              <a:solidFill>
                <a:schemeClr val="dk1"/>
              </a:solidFill>
              <a:latin typeface="Calibri"/>
              <a:ea typeface="Calibri"/>
              <a:cs typeface="Calibri"/>
              <a:sym typeface="Calibri"/>
            </a:endParaRPr>
          </a:p>
          <a:p>
            <a:pPr indent="-457200" lvl="0" marL="457200" marR="0" rtl="0" algn="l">
              <a:spcBef>
                <a:spcPts val="600"/>
              </a:spcBef>
              <a:spcAft>
                <a:spcPts val="0"/>
              </a:spcAft>
              <a:buClr>
                <a:schemeClr val="dk1"/>
              </a:buClr>
              <a:buSzPts val="1600"/>
              <a:buFont typeface="Calibri"/>
              <a:buNone/>
            </a:pPr>
            <a:r>
              <a:rPr b="1" lang="en-US" sz="1600">
                <a:solidFill>
                  <a:schemeClr val="dk1"/>
                </a:solidFill>
                <a:latin typeface="Calibri"/>
                <a:ea typeface="Calibri"/>
                <a:cs typeface="Calibri"/>
                <a:sym typeface="Calibri"/>
              </a:rPr>
              <a:t>DIRECTIVE (UE) 2015/1480 </a:t>
            </a:r>
            <a:r>
              <a:rPr lang="en-US" sz="1600">
                <a:solidFill>
                  <a:schemeClr val="dk1"/>
                </a:solidFill>
                <a:latin typeface="Calibri"/>
                <a:ea typeface="Calibri"/>
                <a:cs typeface="Calibri"/>
                <a:sym typeface="Calibri"/>
              </a:rPr>
              <a:t>du 28 août 2015 modifiant plusieurs annexes des directives 2004/107/CE et 2008/50/CE du Parlement européen et du Conseil établissant les règles relatives aux méthodes de référence, à la validation des données et à la localisation des points de prélèvement pour l'évaluation de la qualité de l'air ambiant </a:t>
            </a:r>
            <a:r>
              <a:rPr lang="en-US" sz="1600" u="sng">
                <a:solidFill>
                  <a:schemeClr val="dk1"/>
                </a:solidFill>
                <a:latin typeface="Calibri"/>
                <a:ea typeface="Calibri"/>
                <a:cs typeface="Calibri"/>
                <a:sym typeface="Calibri"/>
              </a:rPr>
              <a:t>http://data.europa.eu/eli/dir/2015/1480/oj</a:t>
            </a:r>
            <a:endParaRPr/>
          </a:p>
          <a:p>
            <a:pPr indent="-457200" lvl="0" marL="457200" marR="0" rtl="0" algn="l">
              <a:spcBef>
                <a:spcPts val="600"/>
              </a:spcBef>
              <a:spcAft>
                <a:spcPts val="0"/>
              </a:spcAft>
              <a:buClr>
                <a:schemeClr val="dk1"/>
              </a:buClr>
              <a:buSzPts val="1600"/>
              <a:buFont typeface="Calibri"/>
              <a:buNone/>
            </a:pPr>
            <a:r>
              <a:rPr b="1" lang="en-US" sz="1600">
                <a:solidFill>
                  <a:schemeClr val="dk1"/>
                </a:solidFill>
                <a:latin typeface="Calibri"/>
                <a:ea typeface="Calibri"/>
                <a:cs typeface="Calibri"/>
                <a:sym typeface="Calibri"/>
              </a:rPr>
              <a:t>CEE</a:t>
            </a:r>
            <a:r>
              <a:rPr lang="en-US" sz="1600">
                <a:solidFill>
                  <a:schemeClr val="dk1"/>
                </a:solidFill>
                <a:latin typeface="Calibri"/>
                <a:ea typeface="Calibri"/>
                <a:cs typeface="Calibri"/>
                <a:sym typeface="Calibri"/>
              </a:rPr>
              <a:t> - Méthodologie de collecte des indicateurs de performance clés pour des villes intelligentes et durables</a:t>
            </a:r>
            <a:endParaRPr sz="1600" u="sng">
              <a:solidFill>
                <a:schemeClr val="dk1"/>
              </a:solidFill>
              <a:latin typeface="Calibri"/>
              <a:ea typeface="Calibri"/>
              <a:cs typeface="Calibri"/>
              <a:sym typeface="Calibri"/>
            </a:endParaRPr>
          </a:p>
          <a:p>
            <a:pPr indent="-457200" lvl="0" marL="457200" marR="0" rtl="0" algn="l">
              <a:spcBef>
                <a:spcPts val="600"/>
              </a:spcBef>
              <a:spcAft>
                <a:spcPts val="0"/>
              </a:spcAft>
              <a:buClr>
                <a:schemeClr val="dk1"/>
              </a:buClr>
              <a:buSzPts val="1600"/>
              <a:buFont typeface="Calibri"/>
              <a:buNone/>
            </a:pPr>
            <a:r>
              <a:rPr b="1" lang="en-US" sz="1600">
                <a:solidFill>
                  <a:schemeClr val="dk1"/>
                </a:solidFill>
                <a:latin typeface="Calibri"/>
                <a:ea typeface="Calibri"/>
                <a:cs typeface="Calibri"/>
                <a:sym typeface="Calibri"/>
              </a:rPr>
              <a:t>Air quality in Europe</a:t>
            </a:r>
            <a:r>
              <a:rPr lang="en-US" sz="1600">
                <a:solidFill>
                  <a:schemeClr val="dk1"/>
                </a:solidFill>
                <a:latin typeface="Calibri"/>
                <a:ea typeface="Calibri"/>
                <a:cs typeface="Calibri"/>
                <a:sym typeface="Calibri"/>
              </a:rPr>
              <a:t> — 2018 report, Agence européenne pour l'environnement. https://www.eea.europa.eu/publications/air-quality-in-europe-2018 </a:t>
            </a:r>
            <a:endParaRPr/>
          </a:p>
          <a:p>
            <a:pPr indent="-457200" lvl="0" marL="457200" marR="0" rtl="0" algn="l">
              <a:spcBef>
                <a:spcPts val="600"/>
              </a:spcBef>
              <a:spcAft>
                <a:spcPts val="0"/>
              </a:spcAft>
              <a:buClr>
                <a:schemeClr val="dk1"/>
              </a:buClr>
              <a:buSzPts val="1600"/>
              <a:buFont typeface="Calibri"/>
              <a:buNone/>
            </a:pPr>
            <a:r>
              <a:rPr b="1" lang="en-US" sz="1600">
                <a:solidFill>
                  <a:schemeClr val="dk1"/>
                </a:solidFill>
                <a:latin typeface="Calibri"/>
                <a:ea typeface="Calibri"/>
                <a:cs typeface="Calibri"/>
                <a:sym typeface="Calibri"/>
              </a:rPr>
              <a:t>Lignes directrices sur la qualité de l'air </a:t>
            </a:r>
            <a:r>
              <a:rPr lang="en-US" sz="1600">
                <a:solidFill>
                  <a:schemeClr val="dk1"/>
                </a:solidFill>
                <a:latin typeface="Calibri"/>
                <a:ea typeface="Calibri"/>
                <a:cs typeface="Calibri"/>
                <a:sym typeface="Calibri"/>
              </a:rPr>
              <a:t>- Mise à jour mondiale 2005, Παγκόσμιος Οργανισμός Υγείας (ΠΟΥ) - (OMS), Organisation mondiale de la santé. https://www.who.int/phe/health_topics/outdoorair/outdoorair_aqg/en/</a:t>
            </a:r>
            <a:endParaRPr sz="1600">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14"/>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67" name="Google Shape;267;p14"/>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EXEMPLE</a:t>
            </a:r>
            <a:endParaRPr b="0" i="0" sz="2400" u="none" cap="none" strike="noStrike">
              <a:solidFill>
                <a:schemeClr val="dk1"/>
              </a:solidFill>
              <a:latin typeface="Calibri"/>
              <a:ea typeface="Calibri"/>
              <a:cs typeface="Calibri"/>
              <a:sym typeface="Calibri"/>
            </a:endParaRPr>
          </a:p>
        </p:txBody>
      </p:sp>
      <p:sp>
        <p:nvSpPr>
          <p:cNvPr id="268" name="Google Shape;268;p14"/>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EN PARTICULES (PM10)</a:t>
            </a:r>
            <a:endParaRPr b="1" sz="2800" u="sng">
              <a:solidFill>
                <a:srgbClr val="1A965E"/>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15"/>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74" name="Google Shape;274;p15"/>
          <p:cNvSpPr txBox="1"/>
          <p:nvPr>
            <p:ph idx="1" type="body"/>
          </p:nvPr>
        </p:nvSpPr>
        <p:spPr>
          <a:xfrm>
            <a:off x="457200" y="958293"/>
            <a:ext cx="8234039" cy="227379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200"/>
              <a:buFont typeface="Arial"/>
              <a:buNone/>
            </a:pPr>
            <a:r>
              <a:rPr b="0" i="0" lang="en-US" sz="2200" u="none" cap="none" strike="noStrike">
                <a:solidFill>
                  <a:schemeClr val="dk1"/>
                </a:solidFill>
                <a:latin typeface="Calibri"/>
                <a:ea typeface="Calibri"/>
                <a:cs typeface="Calibri"/>
                <a:sym typeface="Calibri"/>
              </a:rPr>
              <a:t>Dans un quartier existant, des mesures de la concentration de PM10 ont été recueillies sur une période d'un an. </a:t>
            </a:r>
            <a:endParaRPr/>
          </a:p>
          <a:p>
            <a:pPr indent="0" lvl="0" marL="0" marR="0" rtl="0" algn="l">
              <a:spcBef>
                <a:spcPts val="1800"/>
              </a:spcBef>
              <a:spcAft>
                <a:spcPts val="0"/>
              </a:spcAft>
              <a:buClr>
                <a:schemeClr val="dk1"/>
              </a:buClr>
              <a:buSzPts val="2200"/>
              <a:buFont typeface="Arial"/>
              <a:buNone/>
            </a:pPr>
            <a:r>
              <a:t/>
            </a:r>
            <a:endParaRPr b="0" i="0" sz="2200" u="none" cap="none" strike="noStrike">
              <a:solidFill>
                <a:schemeClr val="dk1"/>
              </a:solidFill>
              <a:latin typeface="Calibri"/>
              <a:ea typeface="Calibri"/>
              <a:cs typeface="Calibri"/>
              <a:sym typeface="Calibri"/>
            </a:endParaRPr>
          </a:p>
          <a:p>
            <a:pPr indent="0" lvl="0" marL="0" marR="0" rtl="0" algn="l">
              <a:spcBef>
                <a:spcPts val="1200"/>
              </a:spcBef>
              <a:spcAft>
                <a:spcPts val="0"/>
              </a:spcAft>
              <a:buClr>
                <a:schemeClr val="dk1"/>
              </a:buClr>
              <a:buSzPts val="2000"/>
              <a:buFont typeface="Arial"/>
              <a:buNone/>
            </a:pPr>
            <a:r>
              <a:rPr b="1" i="1" lang="en-US" sz="2000" u="none" cap="none" strike="noStrike">
                <a:solidFill>
                  <a:schemeClr val="dk1"/>
                </a:solidFill>
                <a:latin typeface="Calibri"/>
                <a:ea typeface="Calibri"/>
                <a:cs typeface="Calibri"/>
                <a:sym typeface="Calibri"/>
              </a:rPr>
              <a:t>Données disponibles </a:t>
            </a:r>
            <a:r>
              <a:rPr b="0" i="1" lang="en-US" sz="2000" u="none" cap="none" strike="noStrike">
                <a:solidFill>
                  <a:schemeClr val="dk1"/>
                </a:solidFill>
                <a:latin typeface="Calibri"/>
                <a:ea typeface="Calibri"/>
                <a:cs typeface="Calibri"/>
                <a:sym typeface="Calibri"/>
              </a:rPr>
              <a:t>: </a:t>
            </a:r>
            <a:r>
              <a:rPr b="0" i="0" lang="en-US" sz="2000" u="none" cap="none" strike="noStrike">
                <a:solidFill>
                  <a:schemeClr val="dk1"/>
                </a:solidFill>
                <a:latin typeface="Calibri"/>
                <a:ea typeface="Calibri"/>
                <a:cs typeface="Calibri"/>
                <a:sym typeface="Calibri"/>
              </a:rPr>
              <a:t>Les </a:t>
            </a:r>
            <a:r>
              <a:rPr b="1" i="0" lang="en-US" sz="2000" u="none" cap="none" strike="noStrike">
                <a:solidFill>
                  <a:schemeClr val="dk1"/>
                </a:solidFill>
                <a:latin typeface="Calibri"/>
                <a:ea typeface="Calibri"/>
                <a:cs typeface="Calibri"/>
                <a:sym typeface="Calibri"/>
              </a:rPr>
              <a:t>valeurs horaires de la concentration de PM10 </a:t>
            </a:r>
            <a:r>
              <a:rPr b="0" i="0" lang="en-US" sz="2000" u="none" cap="none" strike="noStrike">
                <a:solidFill>
                  <a:schemeClr val="dk1"/>
                </a:solidFill>
                <a:latin typeface="Calibri"/>
                <a:ea typeface="Calibri"/>
                <a:cs typeface="Calibri"/>
                <a:sym typeface="Calibri"/>
              </a:rPr>
              <a:t>sur une période d'un an dans le voisinage    </a:t>
            </a:r>
            <a:endParaRPr b="0" i="0" sz="2000" u="none" cap="none" strike="noStrike">
              <a:solidFill>
                <a:schemeClr val="dk1"/>
              </a:solidFill>
              <a:latin typeface="Calibri"/>
              <a:ea typeface="Calibri"/>
              <a:cs typeface="Calibri"/>
              <a:sym typeface="Calibri"/>
            </a:endParaRPr>
          </a:p>
        </p:txBody>
      </p:sp>
      <p:sp>
        <p:nvSpPr>
          <p:cNvPr id="275" name="Google Shape;275;p15"/>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EN PARTICULES (PM10)</a:t>
            </a:r>
            <a:endParaRPr b="1" sz="2800" u="sng">
              <a:solidFill>
                <a:srgbClr val="1A965E"/>
              </a:solidFill>
            </a:endParaRPr>
          </a:p>
        </p:txBody>
      </p:sp>
      <p:grpSp>
        <p:nvGrpSpPr>
          <p:cNvPr id="276" name="Google Shape;276;p15"/>
          <p:cNvGrpSpPr/>
          <p:nvPr/>
        </p:nvGrpSpPr>
        <p:grpSpPr>
          <a:xfrm>
            <a:off x="340512" y="3803527"/>
            <a:ext cx="8514080" cy="1145373"/>
            <a:chOff x="340512" y="3584452"/>
            <a:chExt cx="8514080" cy="1145373"/>
          </a:xfrm>
        </p:grpSpPr>
        <p:sp>
          <p:nvSpPr>
            <p:cNvPr id="277" name="Google Shape;277;p15"/>
            <p:cNvSpPr txBox="1"/>
            <p:nvPr/>
          </p:nvSpPr>
          <p:spPr>
            <a:xfrm>
              <a:off x="340512" y="3584452"/>
              <a:ext cx="8514080" cy="1145373"/>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r">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le nombre annuel de jours par année où la concentration de PM10 dépasse la limite quotidienne</a:t>
              </a:r>
              <a:r>
                <a:rPr lang="en-US" sz="2000">
                  <a:solidFill>
                    <a:schemeClr val="dk1"/>
                  </a:solidFill>
                  <a:latin typeface="Calibri"/>
                  <a:ea typeface="Calibri"/>
                  <a:cs typeface="Calibri"/>
                  <a:sym typeface="Calibri"/>
                </a:rPr>
                <a:t>.</a:t>
              </a:r>
              <a:endParaRPr b="1" sz="2000">
                <a:solidFill>
                  <a:schemeClr val="dk1"/>
                </a:solidFill>
                <a:latin typeface="Calibri"/>
                <a:ea typeface="Calibri"/>
                <a:cs typeface="Calibri"/>
                <a:sym typeface="Calibri"/>
              </a:endParaRPr>
            </a:p>
          </p:txBody>
        </p:sp>
        <p:pic>
          <p:nvPicPr>
            <p:cNvPr id="278" name="Google Shape;278;p15"/>
            <p:cNvPicPr preferRelativeResize="0"/>
            <p:nvPr/>
          </p:nvPicPr>
          <p:blipFill rotWithShape="1">
            <a:blip r:embed="rId3">
              <a:alphaModFix/>
            </a:blip>
            <a:srcRect b="0" l="0" r="0" t="0"/>
            <a:stretch/>
          </p:blipFill>
          <p:spPr>
            <a:xfrm>
              <a:off x="457200" y="3856850"/>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16"/>
          <p:cNvSpPr txBox="1"/>
          <p:nvPr>
            <p:ph idx="12" type="sldNum"/>
          </p:nvPr>
        </p:nvSpPr>
        <p:spPr>
          <a:xfrm>
            <a:off x="7010400" y="6591300"/>
            <a:ext cx="2133600" cy="2667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84" name="Google Shape;284;p16"/>
          <p:cNvSpPr txBox="1"/>
          <p:nvPr>
            <p:ph type="title"/>
          </p:nvPr>
        </p:nvSpPr>
        <p:spPr>
          <a:xfrm>
            <a:off x="0" y="-10633"/>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EN PARTICULES (PM10)</a:t>
            </a:r>
            <a:endParaRPr b="1" sz="2800" u="sng">
              <a:solidFill>
                <a:srgbClr val="1A965E"/>
              </a:solidFill>
            </a:endParaRPr>
          </a:p>
        </p:txBody>
      </p:sp>
      <p:sp>
        <p:nvSpPr>
          <p:cNvPr id="285" name="Google Shape;285;p16"/>
          <p:cNvSpPr/>
          <p:nvPr/>
        </p:nvSpPr>
        <p:spPr>
          <a:xfrm>
            <a:off x="184052" y="820521"/>
            <a:ext cx="2762347"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Données disponibles</a:t>
            </a:r>
            <a:endParaRPr sz="2400">
              <a:solidFill>
                <a:schemeClr val="lt1"/>
              </a:solidFill>
              <a:latin typeface="Calibri"/>
              <a:ea typeface="Calibri"/>
              <a:cs typeface="Calibri"/>
              <a:sym typeface="Calibri"/>
            </a:endParaRPr>
          </a:p>
        </p:txBody>
      </p:sp>
      <p:sp>
        <p:nvSpPr>
          <p:cNvPr id="286" name="Google Shape;286;p16"/>
          <p:cNvSpPr/>
          <p:nvPr/>
        </p:nvSpPr>
        <p:spPr>
          <a:xfrm>
            <a:off x="7747000" y="830569"/>
            <a:ext cx="1181100"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1</a:t>
            </a:r>
            <a:endParaRPr sz="2400">
              <a:solidFill>
                <a:schemeClr val="lt1"/>
              </a:solidFill>
              <a:latin typeface="Calibri"/>
              <a:ea typeface="Calibri"/>
              <a:cs typeface="Calibri"/>
              <a:sym typeface="Calibri"/>
            </a:endParaRPr>
          </a:p>
        </p:txBody>
      </p:sp>
      <p:pic>
        <p:nvPicPr>
          <p:cNvPr id="287" name="Google Shape;287;p16"/>
          <p:cNvPicPr preferRelativeResize="0"/>
          <p:nvPr/>
        </p:nvPicPr>
        <p:blipFill rotWithShape="1">
          <a:blip r:embed="rId3">
            <a:alphaModFix/>
          </a:blip>
          <a:srcRect b="0" l="0" r="0" t="0"/>
          <a:stretch/>
        </p:blipFill>
        <p:spPr>
          <a:xfrm>
            <a:off x="528324" y="1463296"/>
            <a:ext cx="7352413" cy="4615072"/>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17"/>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293" name="Google Shape;293;p17"/>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EN PARTICULES (PM10)</a:t>
            </a:r>
            <a:endParaRPr b="1" sz="2800">
              <a:solidFill>
                <a:srgbClr val="00B050"/>
              </a:solidFill>
            </a:endParaRPr>
          </a:p>
        </p:txBody>
      </p:sp>
      <p:sp>
        <p:nvSpPr>
          <p:cNvPr id="294" name="Google Shape;294;p17"/>
          <p:cNvSpPr/>
          <p:nvPr/>
        </p:nvSpPr>
        <p:spPr>
          <a:xfrm>
            <a:off x="7795318" y="925400"/>
            <a:ext cx="1158181"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2</a:t>
            </a:r>
            <a:endParaRPr sz="2400">
              <a:solidFill>
                <a:schemeClr val="lt1"/>
              </a:solidFill>
              <a:latin typeface="Calibri"/>
              <a:ea typeface="Calibri"/>
              <a:cs typeface="Calibri"/>
              <a:sym typeface="Calibri"/>
            </a:endParaRPr>
          </a:p>
        </p:txBody>
      </p:sp>
      <p:sp>
        <p:nvSpPr>
          <p:cNvPr id="295" name="Google Shape;295;p17"/>
          <p:cNvSpPr/>
          <p:nvPr/>
        </p:nvSpPr>
        <p:spPr>
          <a:xfrm>
            <a:off x="324435" y="947047"/>
            <a:ext cx="7999634" cy="13234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la concentration quotidienne moyenne de PM10</a:t>
            </a:r>
            <a:r>
              <a:rPr lang="en-US"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pour chaque jour de l'année</a:t>
            </a:r>
            <a:endParaRPr sz="2000">
              <a:solidFill>
                <a:schemeClr val="dk1"/>
              </a:solidFill>
              <a:latin typeface="Calibri"/>
              <a:ea typeface="Calibri"/>
              <a:cs typeface="Calibri"/>
              <a:sym typeface="Calibri"/>
            </a:endParaRPr>
          </a:p>
          <a:p>
            <a:pPr indent="-330200" lvl="0" marL="457200" marR="0" rtl="0" algn="l">
              <a:spcBef>
                <a:spcPts val="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2000">
              <a:solidFill>
                <a:schemeClr val="dk1"/>
              </a:solidFill>
              <a:latin typeface="Calibri"/>
              <a:ea typeface="Calibri"/>
              <a:cs typeface="Calibri"/>
              <a:sym typeface="Calibri"/>
            </a:endParaRPr>
          </a:p>
        </p:txBody>
      </p:sp>
      <p:sp>
        <p:nvSpPr>
          <p:cNvPr id="296" name="Google Shape;296;p17"/>
          <p:cNvSpPr/>
          <p:nvPr/>
        </p:nvSpPr>
        <p:spPr>
          <a:xfrm>
            <a:off x="7701114" y="4585881"/>
            <a:ext cx="1188886" cy="461665"/>
          </a:xfrm>
          <a:prstGeom prst="rect">
            <a:avLst/>
          </a:prstGeom>
          <a:gradFill>
            <a:gsLst>
              <a:gs pos="0">
                <a:srgbClr val="759336"/>
              </a:gs>
              <a:gs pos="80000">
                <a:srgbClr val="99C247"/>
              </a:gs>
              <a:gs pos="100000">
                <a:srgbClr val="9BC545"/>
              </a:gs>
            </a:gsLst>
            <a:lin ang="16200000" scaled="0"/>
          </a:gradFill>
          <a:ln cap="flat" cmpd="sng" w="9525">
            <a:solidFill>
              <a:srgbClr val="97B853"/>
            </a:solidFill>
            <a:prstDash val="solid"/>
            <a:round/>
            <a:headEnd len="sm" w="sm" type="none"/>
            <a:tailEnd len="sm" w="sm" type="none"/>
          </a:ln>
          <a:effectLst>
            <a:outerShdw blurRad="40000" rotWithShape="0" dir="5400000" dist="23000">
              <a:srgbClr val="000000">
                <a:alpha val="34901"/>
              </a:srgbClr>
            </a:outerShdw>
          </a:effectLst>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2400">
                <a:solidFill>
                  <a:schemeClr val="lt1"/>
                </a:solidFill>
                <a:latin typeface="Calibri"/>
                <a:ea typeface="Calibri"/>
                <a:cs typeface="Calibri"/>
                <a:sym typeface="Calibri"/>
              </a:rPr>
              <a:t>Étape 3</a:t>
            </a:r>
            <a:endParaRPr sz="2400">
              <a:solidFill>
                <a:schemeClr val="lt1"/>
              </a:solidFill>
              <a:latin typeface="Calibri"/>
              <a:ea typeface="Calibri"/>
              <a:cs typeface="Calibri"/>
              <a:sym typeface="Calibri"/>
            </a:endParaRPr>
          </a:p>
        </p:txBody>
      </p:sp>
      <p:sp>
        <p:nvSpPr>
          <p:cNvPr id="297" name="Google Shape;297;p17"/>
          <p:cNvSpPr/>
          <p:nvPr/>
        </p:nvSpPr>
        <p:spPr>
          <a:xfrm>
            <a:off x="324435" y="4625862"/>
            <a:ext cx="8033467" cy="7848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Calibri"/>
                <a:ea typeface="Calibri"/>
                <a:cs typeface="Calibri"/>
                <a:sym typeface="Calibri"/>
              </a:rPr>
              <a:t>Calculer le nombre de jours annuels, avec une concentration </a:t>
            </a:r>
            <a:endParaRPr/>
          </a:p>
          <a:p>
            <a:pPr indent="0" lvl="0" marL="0" marR="0" rtl="0" algn="l">
              <a:spcBef>
                <a:spcPts val="600"/>
              </a:spcBef>
              <a:spcAft>
                <a:spcPts val="0"/>
              </a:spcAft>
              <a:buNone/>
            </a:pPr>
            <a:r>
              <a:rPr b="1" lang="en-US" sz="2000">
                <a:solidFill>
                  <a:schemeClr val="dk1"/>
                </a:solidFill>
                <a:latin typeface="Calibri"/>
                <a:ea typeface="Calibri"/>
                <a:cs typeface="Calibri"/>
                <a:sym typeface="Calibri"/>
              </a:rPr>
              <a:t>quotidienne moyenne de PM10 supérieure à la limite de 50 μg/m</a:t>
            </a:r>
            <a:r>
              <a:rPr b="1" baseline="30000" lang="en-US" sz="2000">
                <a:solidFill>
                  <a:schemeClr val="dk1"/>
                </a:solidFill>
                <a:latin typeface="Calibri"/>
                <a:ea typeface="Calibri"/>
                <a:cs typeface="Calibri"/>
                <a:sym typeface="Calibri"/>
              </a:rPr>
              <a:t>3</a:t>
            </a:r>
            <a:endParaRPr baseline="30000" sz="2000">
              <a:solidFill>
                <a:schemeClr val="dk1"/>
              </a:solidFill>
              <a:latin typeface="Calibri"/>
              <a:ea typeface="Calibri"/>
              <a:cs typeface="Calibri"/>
              <a:sym typeface="Calibri"/>
            </a:endParaRPr>
          </a:p>
        </p:txBody>
      </p:sp>
      <p:pic>
        <p:nvPicPr>
          <p:cNvPr id="298" name="Google Shape;298;p17"/>
          <p:cNvPicPr preferRelativeResize="0"/>
          <p:nvPr/>
        </p:nvPicPr>
        <p:blipFill rotWithShape="1">
          <a:blip r:embed="rId3">
            <a:alphaModFix/>
          </a:blip>
          <a:srcRect b="0" l="0" r="0" t="0"/>
          <a:stretch/>
        </p:blipFill>
        <p:spPr>
          <a:xfrm>
            <a:off x="1994769" y="1608766"/>
            <a:ext cx="5154461" cy="2704895"/>
          </a:xfrm>
          <a:prstGeom prst="rect">
            <a:avLst/>
          </a:prstGeom>
          <a:noFill/>
          <a:ln>
            <a:noFill/>
          </a:ln>
        </p:spPr>
      </p:pic>
      <p:cxnSp>
        <p:nvCxnSpPr>
          <p:cNvPr id="299" name="Google Shape;299;p17"/>
          <p:cNvCxnSpPr/>
          <p:nvPr/>
        </p:nvCxnSpPr>
        <p:spPr>
          <a:xfrm flipH="1" rot="10800000">
            <a:off x="2313830" y="3466769"/>
            <a:ext cx="4835400" cy="3975"/>
          </a:xfrm>
          <a:prstGeom prst="straightConnector1">
            <a:avLst/>
          </a:prstGeom>
          <a:noFill/>
          <a:ln cap="flat" cmpd="sng" w="9525">
            <a:solidFill>
              <a:srgbClr val="BD4B48"/>
            </a:solidFill>
            <a:prstDash val="dash"/>
            <a:round/>
            <a:headEnd len="sm" w="sm" type="none"/>
            <a:tailEnd len="sm" w="sm" type="none"/>
          </a:ln>
        </p:spPr>
      </p:cxnSp>
      <p:pic>
        <p:nvPicPr>
          <p:cNvPr id="300" name="Google Shape;300;p17"/>
          <p:cNvPicPr preferRelativeResize="0"/>
          <p:nvPr/>
        </p:nvPicPr>
        <p:blipFill rotWithShape="1">
          <a:blip r:embed="rId4">
            <a:alphaModFix/>
          </a:blip>
          <a:srcRect b="0" l="0" r="0" t="0"/>
          <a:stretch/>
        </p:blipFill>
        <p:spPr>
          <a:xfrm>
            <a:off x="7493000" y="5127780"/>
            <a:ext cx="1455774" cy="1154814"/>
          </a:xfrm>
          <a:prstGeom prst="rect">
            <a:avLst/>
          </a:prstGeom>
          <a:noFill/>
          <a:ln>
            <a:noFill/>
          </a:ln>
        </p:spPr>
      </p:pic>
      <p:sp>
        <p:nvSpPr>
          <p:cNvPr id="301" name="Google Shape;301;p17"/>
          <p:cNvSpPr/>
          <p:nvPr/>
        </p:nvSpPr>
        <p:spPr>
          <a:xfrm>
            <a:off x="6477901" y="5293606"/>
            <a:ext cx="1828799" cy="523220"/>
          </a:xfrm>
          <a:prstGeom prst="rect">
            <a:avLst/>
          </a:prstGeom>
          <a:noFill/>
          <a:ln>
            <a:noFill/>
          </a:ln>
          <a:effectLst>
            <a:outerShdw blurRad="44450" algn="ctr" dir="5400000" dist="27940">
              <a:srgbClr val="000000">
                <a:alpha val="31764"/>
              </a:srgbClr>
            </a:outerShdw>
          </a:effectLst>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800" u="sng">
                <a:solidFill>
                  <a:srgbClr val="FF0000"/>
                </a:solidFill>
                <a:latin typeface="Calibri"/>
                <a:ea typeface="Calibri"/>
                <a:cs typeface="Calibri"/>
                <a:sym typeface="Calibri"/>
              </a:rPr>
              <a:t>42 jours/an</a:t>
            </a:r>
            <a:endParaRPr b="1" baseline="30000" sz="2800" u="sng">
              <a:solidFill>
                <a:srgbClr val="FF0000"/>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18"/>
          <p:cNvSpPr txBox="1"/>
          <p:nvPr>
            <p:ph idx="1" type="body"/>
          </p:nvPr>
        </p:nvSpPr>
        <p:spPr>
          <a:xfrm>
            <a:off x="268224" y="1600201"/>
            <a:ext cx="8418576" cy="4152112"/>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520"/>
              </a:spcBef>
              <a:spcAft>
                <a:spcPts val="0"/>
              </a:spcAft>
              <a:buClr>
                <a:schemeClr val="dk1"/>
              </a:buClr>
              <a:buSzPts val="2600"/>
              <a:buFont typeface="Arial"/>
              <a:buNone/>
            </a:pPr>
            <a:r>
              <a:t/>
            </a:r>
            <a:endParaRPr b="1" i="0" sz="26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chemeClr val="dk1"/>
              </a:buClr>
              <a:buSzPts val="3200"/>
              <a:buFont typeface="Arial"/>
              <a:buNone/>
            </a:pPr>
            <a:r>
              <a:rPr b="1" i="0" lang="en-US" sz="3200" u="none" cap="none" strike="noStrike">
                <a:solidFill>
                  <a:schemeClr val="dk1"/>
                </a:solidFill>
                <a:latin typeface="Calibri"/>
                <a:ea typeface="Calibri"/>
                <a:cs typeface="Calibri"/>
                <a:sym typeface="Calibri"/>
              </a:rPr>
              <a:t>EXERCICE PHYSIQUE</a:t>
            </a:r>
            <a:endParaRPr b="0" i="0" sz="2400" u="none" cap="none" strike="noStrike">
              <a:solidFill>
                <a:schemeClr val="dk1"/>
              </a:solidFill>
              <a:latin typeface="Calibri"/>
              <a:ea typeface="Calibri"/>
              <a:cs typeface="Calibri"/>
              <a:sym typeface="Calibri"/>
            </a:endParaRPr>
          </a:p>
        </p:txBody>
      </p:sp>
      <p:sp>
        <p:nvSpPr>
          <p:cNvPr id="307" name="Google Shape;307;p18"/>
          <p:cNvSpPr txBox="1"/>
          <p:nvPr>
            <p:ph type="title"/>
          </p:nvPr>
        </p:nvSpPr>
        <p:spPr>
          <a:xfrm>
            <a:off x="0" y="-21265"/>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EN PARTICULES (PM10)</a:t>
            </a:r>
            <a:endParaRPr b="1" sz="2800">
              <a:solidFill>
                <a:srgbClr val="00B050"/>
              </a:solidFill>
            </a:endParaRPr>
          </a:p>
        </p:txBody>
      </p:sp>
      <p:sp>
        <p:nvSpPr>
          <p:cNvPr id="308" name="Google Shape;308;p18"/>
          <p:cNvSpPr txBox="1"/>
          <p:nvPr>
            <p:ph idx="12" type="sldNum"/>
          </p:nvPr>
        </p:nvSpPr>
        <p:spPr>
          <a:xfrm>
            <a:off x="7010400" y="6564580"/>
            <a:ext cx="2133600" cy="29342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19"/>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314" name="Google Shape;314;p19"/>
          <p:cNvSpPr txBox="1"/>
          <p:nvPr>
            <p:ph idx="1" type="body"/>
          </p:nvPr>
        </p:nvSpPr>
        <p:spPr>
          <a:xfrm>
            <a:off x="174661" y="1009204"/>
            <a:ext cx="8894911" cy="105041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0" i="0" lang="en-US" sz="2000" u="none" cap="none" strike="noStrike">
                <a:solidFill>
                  <a:schemeClr val="dk1"/>
                </a:solidFill>
                <a:latin typeface="Calibri"/>
                <a:ea typeface="Calibri"/>
                <a:cs typeface="Calibri"/>
                <a:sym typeface="Calibri"/>
              </a:rPr>
              <a:t>Le nombre de jours dépassant le seuil moyen journalier de l'UE de 50 µg/m³ pour la concentration de PM10, dans un quartier spécifique, est présenté dans la figure suivante. </a:t>
            </a:r>
            <a:endParaRPr b="0" i="1" sz="2000" u="none" cap="none" strike="noStrike">
              <a:solidFill>
                <a:schemeClr val="dk1"/>
              </a:solidFill>
              <a:latin typeface="Calibri"/>
              <a:ea typeface="Calibri"/>
              <a:cs typeface="Calibri"/>
              <a:sym typeface="Calibri"/>
            </a:endParaRPr>
          </a:p>
          <a:p>
            <a:pPr indent="0" lvl="0" marL="0" marR="0" rtl="0" algn="l">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ctr">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ctr">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a:p>
            <a:pPr indent="0" lvl="0" marL="0" marR="0" rtl="0" algn="ctr">
              <a:spcBef>
                <a:spcPts val="400"/>
              </a:spcBef>
              <a:spcAft>
                <a:spcPts val="0"/>
              </a:spcAft>
              <a:buClr>
                <a:schemeClr val="dk1"/>
              </a:buClr>
              <a:buSzPts val="2000"/>
              <a:buFont typeface="Arial"/>
              <a:buNone/>
            </a:pPr>
            <a:r>
              <a:t/>
            </a:r>
            <a:endParaRPr b="0" i="1" sz="2000" u="none" cap="none" strike="noStrike">
              <a:solidFill>
                <a:schemeClr val="dk1"/>
              </a:solidFill>
              <a:latin typeface="Calibri"/>
              <a:ea typeface="Calibri"/>
              <a:cs typeface="Calibri"/>
              <a:sym typeface="Calibri"/>
            </a:endParaRPr>
          </a:p>
        </p:txBody>
      </p:sp>
      <p:sp>
        <p:nvSpPr>
          <p:cNvPr id="315" name="Google Shape;315;p19"/>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EN PARTICULES (PM10)</a:t>
            </a:r>
            <a:endParaRPr b="1" sz="2800">
              <a:solidFill>
                <a:srgbClr val="00B050"/>
              </a:solidFill>
            </a:endParaRPr>
          </a:p>
        </p:txBody>
      </p:sp>
      <p:grpSp>
        <p:nvGrpSpPr>
          <p:cNvPr id="316" name="Google Shape;316;p19"/>
          <p:cNvGrpSpPr/>
          <p:nvPr/>
        </p:nvGrpSpPr>
        <p:grpSpPr>
          <a:xfrm>
            <a:off x="314960" y="4495164"/>
            <a:ext cx="8514080" cy="1145373"/>
            <a:chOff x="340512" y="3584452"/>
            <a:chExt cx="8514080" cy="1145373"/>
          </a:xfrm>
        </p:grpSpPr>
        <p:sp>
          <p:nvSpPr>
            <p:cNvPr id="317" name="Google Shape;317;p19"/>
            <p:cNvSpPr txBox="1"/>
            <p:nvPr/>
          </p:nvSpPr>
          <p:spPr>
            <a:xfrm>
              <a:off x="340512" y="3584452"/>
              <a:ext cx="8514080" cy="1145373"/>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r">
                <a:spcBef>
                  <a:spcPts val="0"/>
                </a:spcBef>
                <a:spcAft>
                  <a:spcPts val="0"/>
                </a:spcAft>
                <a:buClr>
                  <a:schemeClr val="dk1"/>
                </a:buClr>
                <a:buSzPts val="2000"/>
                <a:buFont typeface="Arial"/>
                <a:buNone/>
              </a:pPr>
              <a:r>
                <a:rPr b="1" lang="en-US" sz="2000">
                  <a:solidFill>
                    <a:schemeClr val="dk1"/>
                  </a:solidFill>
                  <a:latin typeface="Calibri"/>
                  <a:ea typeface="Calibri"/>
                  <a:cs typeface="Calibri"/>
                  <a:sym typeface="Calibri"/>
                </a:rPr>
                <a:t>	Calculer le nombre annuel de jours pendant lesquels la concentration de PM10 dépasse la limite quotidienne </a:t>
              </a:r>
              <a:endParaRPr/>
            </a:p>
          </p:txBody>
        </p:sp>
        <p:pic>
          <p:nvPicPr>
            <p:cNvPr id="318" name="Google Shape;318;p19"/>
            <p:cNvPicPr preferRelativeResize="0"/>
            <p:nvPr/>
          </p:nvPicPr>
          <p:blipFill rotWithShape="1">
            <a:blip r:embed="rId4">
              <a:alphaModFix/>
            </a:blip>
            <a:srcRect b="0" l="0" r="0" t="0"/>
            <a:stretch/>
          </p:blipFill>
          <p:spPr>
            <a:xfrm>
              <a:off x="457200" y="3856850"/>
              <a:ext cx="623565" cy="60057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grpSp>
      <p:graphicFrame>
        <p:nvGraphicFramePr>
          <p:cNvPr id="319" name="Google Shape;319;p19"/>
          <p:cNvGraphicFramePr/>
          <p:nvPr/>
        </p:nvGraphicFramePr>
        <p:xfrm>
          <a:off x="2608848" y="1757856"/>
          <a:ext cx="3920349" cy="2620182"/>
        </p:xfrm>
        <a:graphic>
          <a:graphicData uri="http://schemas.openxmlformats.org/presentationml/2006/ole">
            <mc:AlternateContent>
              <mc:Choice Requires="v">
                <p:oleObj r:id="rId5" imgH="2620182" imgW="3920349" progId="PBrush" spid="_x0000_s1">
                  <p:embed/>
                </p:oleObj>
              </mc:Choice>
              <mc:Fallback>
                <p:oleObj r:id="rId6" imgH="2620182" imgW="3920349" progId="PBrush">
                  <p:embed/>
                  <p:pic>
                    <p:nvPicPr>
                      <p:cNvPr id="319" name="Google Shape;319;p19"/>
                      <p:cNvPicPr preferRelativeResize="0"/>
                      <p:nvPr/>
                    </p:nvPicPr>
                    <p:blipFill rotWithShape="1">
                      <a:blip r:embed="rId7">
                        <a:alphaModFix/>
                      </a:blip>
                      <a:srcRect b="0" l="0" r="0" t="0"/>
                      <a:stretch/>
                    </p:blipFill>
                    <p:spPr>
                      <a:xfrm>
                        <a:off x="2608848" y="1757856"/>
                        <a:ext cx="3920349" cy="2620182"/>
                      </a:xfrm>
                      <a:prstGeom prst="rect">
                        <a:avLst/>
                      </a:prstGeom>
                      <a:noFill/>
                      <a:ln>
                        <a:noFill/>
                      </a:ln>
                    </p:spPr>
                  </p:pic>
                </p:oleObj>
              </mc:Fallback>
            </mc:AlternateContent>
          </a:graphicData>
        </a:graphic>
      </p:graphicFrame>
      <p:sp>
        <p:nvSpPr>
          <p:cNvPr id="320" name="Google Shape;320;p19"/>
          <p:cNvSpPr txBox="1"/>
          <p:nvPr/>
        </p:nvSpPr>
        <p:spPr>
          <a:xfrm>
            <a:off x="2838450" y="1817215"/>
            <a:ext cx="3784600" cy="23934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1400">
                <a:solidFill>
                  <a:schemeClr val="dk1"/>
                </a:solidFill>
                <a:latin typeface="Arial"/>
                <a:ea typeface="Arial"/>
                <a:cs typeface="Arial"/>
                <a:sym typeface="Arial"/>
              </a:rPr>
              <a:t>Nombre de jours dépassant le seuil moyen</a:t>
            </a:r>
            <a:endParaRPr b="1" sz="1400">
              <a:solidFill>
                <a:schemeClr val="dk1"/>
              </a:solidFill>
              <a:latin typeface="Arial"/>
              <a:ea typeface="Arial"/>
              <a:cs typeface="Arial"/>
              <a:sym typeface="Arial"/>
            </a:endParaRPr>
          </a:p>
        </p:txBody>
      </p:sp>
      <p:sp>
        <p:nvSpPr>
          <p:cNvPr id="321" name="Google Shape;321;p19"/>
          <p:cNvSpPr txBox="1"/>
          <p:nvPr/>
        </p:nvSpPr>
        <p:spPr>
          <a:xfrm>
            <a:off x="3549650" y="2083916"/>
            <a:ext cx="1238250" cy="227948"/>
          </a:xfrm>
          <a:prstGeom prst="rect">
            <a:avLst/>
          </a:prstGeom>
          <a:solidFill>
            <a:schemeClr val="lt1"/>
          </a:solidFill>
          <a:ln>
            <a:noFill/>
          </a:ln>
        </p:spPr>
        <p:txBody>
          <a:bodyPr anchorCtr="0" anchor="t" bIns="0" lIns="0" spcFirstLastPara="1" rIns="0" wrap="square" tIns="12375">
            <a:spAutoFit/>
          </a:bodyPr>
          <a:lstStyle/>
          <a:p>
            <a:pPr indent="0" lvl="0" marL="9525" marR="0" rtl="0" algn="r">
              <a:spcBef>
                <a:spcPts val="0"/>
              </a:spcBef>
              <a:spcAft>
                <a:spcPts val="0"/>
              </a:spcAft>
              <a:buNone/>
            </a:pPr>
            <a:r>
              <a:rPr b="1" lang="en-US" sz="1400">
                <a:solidFill>
                  <a:schemeClr val="dk1"/>
                </a:solidFill>
                <a:latin typeface="Arial"/>
                <a:ea typeface="Arial"/>
                <a:cs typeface="Arial"/>
                <a:sym typeface="Arial"/>
              </a:rPr>
              <a:t>Journalier de</a:t>
            </a:r>
            <a:endParaRPr b="1" sz="1400">
              <a:solidFill>
                <a:schemeClr val="dk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pic>
        <p:nvPicPr>
          <p:cNvPr id="84" name="Google Shape;84;p2">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graphicFrame>
        <p:nvGraphicFramePr>
          <p:cNvPr id="85" name="Google Shape;85;p2"/>
          <p:cNvGraphicFramePr/>
          <p:nvPr/>
        </p:nvGraphicFramePr>
        <p:xfrm>
          <a:off x="487326" y="1504863"/>
          <a:ext cx="3000000" cy="3000000"/>
        </p:xfrm>
        <a:graphic>
          <a:graphicData uri="http://schemas.openxmlformats.org/drawingml/2006/table">
            <a:tbl>
              <a:tblPr bandRow="1" firstRow="1">
                <a:noFill/>
                <a:tableStyleId>{88BC89A9-A872-4D98-B005-66DE1B0ECF4B}</a:tableStyleId>
              </a:tblPr>
              <a:tblGrid>
                <a:gridCol w="4084675"/>
                <a:gridCol w="4084675"/>
              </a:tblGrid>
              <a:tr h="370850">
                <a:tc gridSpan="2">
                  <a:txBody>
                    <a:bodyPr/>
                    <a:lstStyle/>
                    <a:p>
                      <a:pPr indent="0" lvl="0" marL="0" marR="0" rtl="0" algn="ctr">
                        <a:spcBef>
                          <a:spcPts val="0"/>
                        </a:spcBef>
                        <a:spcAft>
                          <a:spcPts val="0"/>
                        </a:spcAft>
                        <a:buNone/>
                      </a:pPr>
                      <a:r>
                        <a:rPr b="1" i="0" lang="en-US" sz="2800" u="none" cap="none" strike="noStrike"/>
                        <a:t>E.1.2 - CONCENTRATION EN PARTICULES (PM10)</a:t>
                      </a:r>
                      <a:endParaRPr b="1" i="0" sz="2800" u="none" cap="none" strike="sngStrike">
                        <a:solidFill>
                          <a:srgbClr val="FF0000"/>
                        </a:solidFill>
                      </a:endParaRPr>
                    </a:p>
                  </a:txBody>
                  <a:tcPr marT="45725" marB="45725" marR="91450" marL="91450"/>
                </a:tc>
                <a:tc hMerge="1"/>
              </a:tr>
              <a:tr h="370850">
                <a:tc>
                  <a:txBody>
                    <a:bodyPr/>
                    <a:lstStyle/>
                    <a:p>
                      <a:pPr indent="0" lvl="0" marL="0" marR="0" rtl="0" algn="ctr">
                        <a:spcBef>
                          <a:spcPts val="0"/>
                        </a:spcBef>
                        <a:spcAft>
                          <a:spcPts val="0"/>
                        </a:spcAft>
                        <a:buNone/>
                      </a:pPr>
                      <a:r>
                        <a:rPr lang="en-US" sz="2200"/>
                        <a:t>THEME</a:t>
                      </a:r>
                      <a:endParaRPr b="1" sz="2200" u="none" cap="none" strike="noStrike"/>
                    </a:p>
                  </a:txBody>
                  <a:tcPr marT="45725" marB="45725" marR="91450" marL="91450"/>
                </a:tc>
                <a:tc>
                  <a:txBody>
                    <a:bodyPr/>
                    <a:lstStyle/>
                    <a:p>
                      <a:pPr indent="0" lvl="0" marL="0" marR="0" rtl="0" algn="ctr">
                        <a:spcBef>
                          <a:spcPts val="0"/>
                        </a:spcBef>
                        <a:spcAft>
                          <a:spcPts val="0"/>
                        </a:spcAft>
                        <a:buNone/>
                      </a:pPr>
                      <a:r>
                        <a:rPr lang="en-US" sz="2200" u="none" cap="none" strike="noStrike"/>
                        <a:t>CATÉGORIE</a:t>
                      </a:r>
                      <a:endParaRPr b="1" sz="2200" u="none" cap="none" strike="noStrike"/>
                    </a:p>
                  </a:txBody>
                  <a:tcPr marT="45725" marB="45725" marR="91450" marL="91450"/>
                </a:tc>
              </a:tr>
              <a:tr h="370850">
                <a:tc>
                  <a:txBody>
                    <a:bodyPr/>
                    <a:lstStyle/>
                    <a:p>
                      <a:pPr indent="0" lvl="0" marL="0" marR="0" rtl="0" algn="ctr">
                        <a:spcBef>
                          <a:spcPts val="0"/>
                        </a:spcBef>
                        <a:spcAft>
                          <a:spcPts val="0"/>
                        </a:spcAft>
                        <a:buNone/>
                      </a:pPr>
                      <a:r>
                        <a:rPr lang="en-US" sz="1800" u="none" cap="none" strike="noStrike"/>
                        <a:t>E. Qualité de l'environnement </a:t>
                      </a:r>
                      <a:endParaRPr sz="1800" u="none" cap="none" strike="noStrike"/>
                    </a:p>
                  </a:txBody>
                  <a:tcPr marT="45725" marB="45725" marR="91450" marL="91450" anchor="ctr"/>
                </a:tc>
                <a:tc>
                  <a:txBody>
                    <a:bodyPr/>
                    <a:lstStyle/>
                    <a:p>
                      <a:pPr indent="0" lvl="0" marL="0" marR="0" rtl="0" algn="ctr">
                        <a:spcBef>
                          <a:spcPts val="0"/>
                        </a:spcBef>
                        <a:spcAft>
                          <a:spcPts val="0"/>
                        </a:spcAft>
                        <a:buNone/>
                      </a:pPr>
                      <a:r>
                        <a:rPr lang="en-US" sz="1800" u="none" cap="none" strike="noStrike"/>
                        <a:t>E.1. Qualité de l'air</a:t>
                      </a:r>
                      <a:endParaRPr sz="1800" u="none" cap="none" strike="noStrike"/>
                    </a:p>
                  </a:txBody>
                  <a:tcPr marT="45725" marB="45725" marR="91450" marL="91450" anchor="ctr"/>
                </a:tc>
              </a:tr>
            </a:tbl>
          </a:graphicData>
        </a:graphic>
      </p:graphicFrame>
      <p:sp>
        <p:nvSpPr>
          <p:cNvPr id="86" name="Google Shape;86;p2"/>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EN PARTICULES (PM10)</a:t>
            </a:r>
            <a:endParaRPr b="1" sz="2800">
              <a:solidFill>
                <a:srgbClr val="00B050"/>
              </a:solidFill>
            </a:endParaRPr>
          </a:p>
        </p:txBody>
      </p:sp>
      <p:sp>
        <p:nvSpPr>
          <p:cNvPr id="87" name="Google Shape;87;p2"/>
          <p:cNvSpPr txBox="1"/>
          <p:nvPr>
            <p:ph idx="12" type="sldNum"/>
          </p:nvPr>
        </p:nvSpPr>
        <p:spPr>
          <a:xfrm>
            <a:off x="6965375" y="6564580"/>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88" name="Google Shape;88;p2"/>
          <p:cNvPicPr preferRelativeResize="0"/>
          <p:nvPr/>
        </p:nvPicPr>
        <p:blipFill rotWithShape="1">
          <a:blip r:embed="rId5">
            <a:alphaModFix/>
          </a:blip>
          <a:srcRect b="0" l="0" r="0" t="0"/>
          <a:stretch/>
        </p:blipFill>
        <p:spPr>
          <a:xfrm>
            <a:off x="1592846" y="3055860"/>
            <a:ext cx="6000750" cy="2705100"/>
          </a:xfrm>
          <a:prstGeom prst="roundRect">
            <a:avLst>
              <a:gd fmla="val 16667" name="adj"/>
            </a:avLst>
          </a:prstGeom>
          <a:noFill/>
          <a:ln>
            <a:noFill/>
          </a:ln>
          <a:effectLst>
            <a:outerShdw blurRad="76200" rotWithShape="0" algn="tl" dir="7800000" dist="38100">
              <a:srgbClr val="000000">
                <a:alpha val="40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3"/>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EN PARTICULES (PM10)</a:t>
            </a:r>
            <a:endParaRPr sz="2800"/>
          </a:p>
        </p:txBody>
      </p:sp>
      <p:sp>
        <p:nvSpPr>
          <p:cNvPr id="94" name="Google Shape;94;p3"/>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95" name="Google Shape;95;p3"/>
          <p:cNvSpPr txBox="1"/>
          <p:nvPr/>
        </p:nvSpPr>
        <p:spPr>
          <a:xfrm>
            <a:off x="457200" y="825304"/>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CONTEXTE - Pollution atmosphérique</a:t>
            </a:r>
            <a:r>
              <a:rPr b="1" lang="en-US" sz="2400">
                <a:solidFill>
                  <a:schemeClr val="dk1"/>
                </a:solidFill>
                <a:latin typeface="Calibri"/>
                <a:ea typeface="Calibri"/>
                <a:cs typeface="Calibri"/>
                <a:sym typeface="Calibri"/>
              </a:rPr>
              <a:t> </a:t>
            </a:r>
            <a:endParaRPr/>
          </a:p>
          <a:p>
            <a:pPr indent="0" lvl="0" marL="0" marR="0" rtl="0" algn="ctr">
              <a:spcBef>
                <a:spcPts val="480"/>
              </a:spcBef>
              <a:spcAft>
                <a:spcPts val="0"/>
              </a:spcAft>
              <a:buClr>
                <a:schemeClr val="dk1"/>
              </a:buClr>
              <a:buSzPts val="2400"/>
              <a:buFont typeface="Arial"/>
              <a:buNone/>
            </a:pPr>
            <a:r>
              <a:t/>
            </a:r>
            <a:endParaRPr b="1" i="1" sz="2400">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sz="1000">
              <a:solidFill>
                <a:schemeClr val="dk1"/>
              </a:solidFill>
              <a:latin typeface="Calibri"/>
              <a:ea typeface="Calibri"/>
              <a:cs typeface="Calibri"/>
              <a:sym typeface="Calibri"/>
            </a:endParaRPr>
          </a:p>
        </p:txBody>
      </p:sp>
      <p:pic>
        <p:nvPicPr>
          <p:cNvPr id="96" name="Google Shape;96;p3">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97" name="Google Shape;97;p3"/>
          <p:cNvSpPr/>
          <p:nvPr/>
        </p:nvSpPr>
        <p:spPr>
          <a:xfrm>
            <a:off x="457200" y="1586081"/>
            <a:ext cx="843822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Open Sans"/>
                <a:ea typeface="Open Sans"/>
                <a:cs typeface="Open Sans"/>
                <a:sym typeface="Open Sans"/>
              </a:rPr>
              <a:t>La pollution atmosphérique est l'un des plus grands risques environnementaux pour la santé. </a:t>
            </a:r>
            <a:endParaRPr i="0" sz="1800">
              <a:solidFill>
                <a:schemeClr val="dk1"/>
              </a:solidFill>
              <a:latin typeface="Open Sans"/>
              <a:ea typeface="Open Sans"/>
              <a:cs typeface="Open Sans"/>
              <a:sym typeface="Open Sans"/>
            </a:endParaRPr>
          </a:p>
        </p:txBody>
      </p:sp>
      <p:pic>
        <p:nvPicPr>
          <p:cNvPr id="98" name="Google Shape;98;p3"/>
          <p:cNvPicPr preferRelativeResize="0"/>
          <p:nvPr/>
        </p:nvPicPr>
        <p:blipFill rotWithShape="1">
          <a:blip r:embed="rId5">
            <a:alphaModFix/>
          </a:blip>
          <a:srcRect b="0" l="0" r="0" t="0"/>
          <a:stretch/>
        </p:blipFill>
        <p:spPr>
          <a:xfrm>
            <a:off x="1639651" y="2550750"/>
            <a:ext cx="5109491" cy="3482175"/>
          </a:xfrm>
          <a:prstGeom prst="rect">
            <a:avLst/>
          </a:prstGeom>
          <a:noFill/>
          <a:ln>
            <a:noFill/>
          </a:ln>
        </p:spPr>
      </p:pic>
      <p:sp>
        <p:nvSpPr>
          <p:cNvPr id="99" name="Google Shape;99;p3"/>
          <p:cNvSpPr/>
          <p:nvPr/>
        </p:nvSpPr>
        <p:spPr>
          <a:xfrm>
            <a:off x="6420052" y="5510946"/>
            <a:ext cx="2723948"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US" sz="1000">
                <a:solidFill>
                  <a:srgbClr val="58585A"/>
                </a:solidFill>
                <a:latin typeface="Calibri"/>
                <a:ea typeface="Calibri"/>
                <a:cs typeface="Calibri"/>
                <a:sym typeface="Calibri"/>
              </a:rPr>
              <a:t>Source :</a:t>
            </a:r>
            <a:r>
              <a:rPr lang="en-US" sz="1000">
                <a:solidFill>
                  <a:srgbClr val="58585A"/>
                </a:solidFill>
                <a:latin typeface="Calibri"/>
                <a:ea typeface="Calibri"/>
                <a:cs typeface="Calibri"/>
                <a:sym typeface="Calibri"/>
              </a:rPr>
              <a:t> OMS, « Santé publique et environnement (PHE) : DALY de pollution atmosphérique ambiante attribuables à la pollution atmosphérique ambiante », 2012</a:t>
            </a:r>
            <a:endParaRPr sz="1000">
              <a:solidFill>
                <a:schemeClr val="dk1"/>
              </a:solidFill>
              <a:latin typeface="Calibri"/>
              <a:ea typeface="Calibri"/>
              <a:cs typeface="Calibri"/>
              <a:sym typeface="Calibri"/>
            </a:endParaRPr>
          </a:p>
        </p:txBody>
      </p:sp>
      <p:sp>
        <p:nvSpPr>
          <p:cNvPr id="100" name="Google Shape;100;p3"/>
          <p:cNvSpPr/>
          <p:nvPr/>
        </p:nvSpPr>
        <p:spPr>
          <a:xfrm>
            <a:off x="879256" y="2245520"/>
            <a:ext cx="779367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Années de vie en bonne santé perdues à cause de la pollution de l'air ambiant pour cent habitants</a:t>
            </a:r>
            <a:endParaRPr sz="14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4"/>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EN PARTICULES (PM10)</a:t>
            </a:r>
            <a:endParaRPr sz="2800"/>
          </a:p>
        </p:txBody>
      </p:sp>
      <p:sp>
        <p:nvSpPr>
          <p:cNvPr id="106" name="Google Shape;106;p4"/>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07" name="Google Shape;107;p4"/>
          <p:cNvSpPr txBox="1"/>
          <p:nvPr/>
        </p:nvSpPr>
        <p:spPr>
          <a:xfrm>
            <a:off x="457200" y="1036320"/>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CONTEXTE - Sources de polluants atmosphériques dans l'UE </a:t>
            </a:r>
            <a:endParaRPr/>
          </a:p>
          <a:p>
            <a:pPr indent="0" lvl="0" marL="0" marR="0" rtl="0" algn="ctr">
              <a:spcBef>
                <a:spcPts val="480"/>
              </a:spcBef>
              <a:spcAft>
                <a:spcPts val="0"/>
              </a:spcAft>
              <a:buClr>
                <a:schemeClr val="dk1"/>
              </a:buClr>
              <a:buSzPts val="2400"/>
              <a:buFont typeface="Arial"/>
              <a:buNone/>
            </a:pPr>
            <a:r>
              <a:t/>
            </a:r>
            <a:endParaRPr b="1" i="1" sz="2400">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sz="1000">
              <a:solidFill>
                <a:schemeClr val="dk1"/>
              </a:solidFill>
              <a:latin typeface="Calibri"/>
              <a:ea typeface="Calibri"/>
              <a:cs typeface="Calibri"/>
              <a:sym typeface="Calibri"/>
            </a:endParaRPr>
          </a:p>
        </p:txBody>
      </p:sp>
      <p:pic>
        <p:nvPicPr>
          <p:cNvPr id="108" name="Google Shape;108;p4">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09" name="Google Shape;109;p4"/>
          <p:cNvSpPr/>
          <p:nvPr/>
        </p:nvSpPr>
        <p:spPr>
          <a:xfrm>
            <a:off x="1906480" y="4621395"/>
            <a:ext cx="5331040" cy="2462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US" sz="1000">
                <a:solidFill>
                  <a:srgbClr val="58585A"/>
                </a:solidFill>
                <a:latin typeface="Calibri"/>
                <a:ea typeface="Calibri"/>
                <a:cs typeface="Calibri"/>
                <a:sym typeface="Calibri"/>
              </a:rPr>
              <a:t>Source :</a:t>
            </a:r>
            <a:r>
              <a:rPr lang="en-US" sz="1000">
                <a:solidFill>
                  <a:srgbClr val="58585A"/>
                </a:solidFill>
                <a:latin typeface="Calibri"/>
                <a:ea typeface="Calibri"/>
                <a:cs typeface="Calibri"/>
                <a:sym typeface="Calibri"/>
              </a:rPr>
              <a:t> AEE, « Air quality in Europe — 2017 report », 2017, p. 22</a:t>
            </a:r>
            <a:endParaRPr sz="1000">
              <a:solidFill>
                <a:schemeClr val="dk1"/>
              </a:solidFill>
              <a:latin typeface="Calibri"/>
              <a:ea typeface="Calibri"/>
              <a:cs typeface="Calibri"/>
              <a:sym typeface="Calibri"/>
            </a:endParaRPr>
          </a:p>
        </p:txBody>
      </p:sp>
      <p:pic>
        <p:nvPicPr>
          <p:cNvPr id="110" name="Google Shape;110;p4"/>
          <p:cNvPicPr preferRelativeResize="0"/>
          <p:nvPr/>
        </p:nvPicPr>
        <p:blipFill rotWithShape="1">
          <a:blip r:embed="rId5">
            <a:alphaModFix/>
          </a:blip>
          <a:srcRect b="0" l="0" r="0" t="0"/>
          <a:stretch/>
        </p:blipFill>
        <p:spPr>
          <a:xfrm>
            <a:off x="1601246" y="1770291"/>
            <a:ext cx="5154202" cy="2847373"/>
          </a:xfrm>
          <a:prstGeom prst="rect">
            <a:avLst/>
          </a:prstGeom>
          <a:noFill/>
          <a:ln>
            <a:noFill/>
          </a:ln>
        </p:spPr>
      </p:pic>
      <p:sp>
        <p:nvSpPr>
          <p:cNvPr id="111" name="Google Shape;111;p4"/>
          <p:cNvSpPr txBox="1"/>
          <p:nvPr/>
        </p:nvSpPr>
        <p:spPr>
          <a:xfrm>
            <a:off x="2080260" y="1979577"/>
            <a:ext cx="541019" cy="274249"/>
          </a:xfrm>
          <a:prstGeom prst="rect">
            <a:avLst/>
          </a:prstGeom>
          <a:solidFill>
            <a:srgbClr val="DAE5F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chemeClr val="dk1"/>
                </a:solidFill>
                <a:latin typeface="Arial"/>
                <a:ea typeface="Arial"/>
                <a:cs typeface="Arial"/>
                <a:sym typeface="Arial"/>
              </a:rPr>
              <a:t>Chauffage Ménager</a:t>
            </a:r>
            <a:endParaRPr b="1" sz="800">
              <a:solidFill>
                <a:schemeClr val="dk1"/>
              </a:solidFill>
              <a:latin typeface="Arial"/>
              <a:ea typeface="Arial"/>
              <a:cs typeface="Arial"/>
              <a:sym typeface="Arial"/>
            </a:endParaRPr>
          </a:p>
        </p:txBody>
      </p:sp>
      <p:sp>
        <p:nvSpPr>
          <p:cNvPr id="112" name="Google Shape;112;p4"/>
          <p:cNvSpPr txBox="1"/>
          <p:nvPr/>
        </p:nvSpPr>
        <p:spPr>
          <a:xfrm>
            <a:off x="2819400" y="1971955"/>
            <a:ext cx="541019" cy="282010"/>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chemeClr val="dk1"/>
                </a:solidFill>
                <a:latin typeface="Arial"/>
                <a:ea typeface="Arial"/>
                <a:cs typeface="Arial"/>
                <a:sym typeface="Arial"/>
              </a:rPr>
              <a:t>Transport Routier</a:t>
            </a:r>
            <a:endParaRPr b="1" sz="800">
              <a:solidFill>
                <a:schemeClr val="dk1"/>
              </a:solidFill>
              <a:latin typeface="Arial"/>
              <a:ea typeface="Arial"/>
              <a:cs typeface="Arial"/>
              <a:sym typeface="Arial"/>
            </a:endParaRPr>
          </a:p>
        </p:txBody>
      </p:sp>
      <p:sp>
        <p:nvSpPr>
          <p:cNvPr id="113" name="Google Shape;113;p4"/>
          <p:cNvSpPr txBox="1"/>
          <p:nvPr/>
        </p:nvSpPr>
        <p:spPr>
          <a:xfrm>
            <a:off x="3589020" y="2055777"/>
            <a:ext cx="541019" cy="135615"/>
          </a:xfrm>
          <a:prstGeom prst="rect">
            <a:avLst/>
          </a:prstGeom>
          <a:solidFill>
            <a:srgbClr val="DAE5F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chemeClr val="dk1"/>
                </a:solidFill>
                <a:latin typeface="Arial"/>
                <a:ea typeface="Arial"/>
                <a:cs typeface="Arial"/>
                <a:sym typeface="Arial"/>
              </a:rPr>
              <a:t>Energie</a:t>
            </a:r>
            <a:endParaRPr b="1" sz="800">
              <a:solidFill>
                <a:schemeClr val="dk1"/>
              </a:solidFill>
              <a:latin typeface="Arial"/>
              <a:ea typeface="Arial"/>
              <a:cs typeface="Arial"/>
              <a:sym typeface="Arial"/>
            </a:endParaRPr>
          </a:p>
        </p:txBody>
      </p:sp>
      <p:sp>
        <p:nvSpPr>
          <p:cNvPr id="114" name="Google Shape;114;p4"/>
          <p:cNvSpPr txBox="1"/>
          <p:nvPr/>
        </p:nvSpPr>
        <p:spPr>
          <a:xfrm>
            <a:off x="4373880" y="2025294"/>
            <a:ext cx="541019" cy="153245"/>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chemeClr val="dk1"/>
                </a:solidFill>
                <a:latin typeface="Arial"/>
                <a:ea typeface="Arial"/>
                <a:cs typeface="Arial"/>
                <a:sym typeface="Arial"/>
              </a:rPr>
              <a:t>Industrie</a:t>
            </a:r>
            <a:endParaRPr b="1" sz="800">
              <a:solidFill>
                <a:schemeClr val="dk1"/>
              </a:solidFill>
              <a:latin typeface="Arial"/>
              <a:ea typeface="Arial"/>
              <a:cs typeface="Arial"/>
              <a:sym typeface="Arial"/>
            </a:endParaRPr>
          </a:p>
        </p:txBody>
      </p:sp>
      <p:sp>
        <p:nvSpPr>
          <p:cNvPr id="115" name="Google Shape;115;p4"/>
          <p:cNvSpPr txBox="1"/>
          <p:nvPr/>
        </p:nvSpPr>
        <p:spPr>
          <a:xfrm>
            <a:off x="5905500" y="2025295"/>
            <a:ext cx="541019" cy="135615"/>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chemeClr val="dk1"/>
                </a:solidFill>
                <a:latin typeface="Arial"/>
                <a:ea typeface="Arial"/>
                <a:cs typeface="Arial"/>
                <a:sym typeface="Arial"/>
              </a:rPr>
              <a:t>Autres</a:t>
            </a:r>
            <a:endParaRPr b="1" sz="800">
              <a:solidFill>
                <a:schemeClr val="dk1"/>
              </a:solidFill>
              <a:latin typeface="Arial"/>
              <a:ea typeface="Arial"/>
              <a:cs typeface="Arial"/>
              <a:sym typeface="Arial"/>
            </a:endParaRPr>
          </a:p>
        </p:txBody>
      </p:sp>
      <p:sp>
        <p:nvSpPr>
          <p:cNvPr id="116" name="Google Shape;116;p4"/>
          <p:cNvSpPr txBox="1"/>
          <p:nvPr/>
        </p:nvSpPr>
        <p:spPr>
          <a:xfrm>
            <a:off x="5070764" y="2055777"/>
            <a:ext cx="707967" cy="135615"/>
          </a:xfrm>
          <a:prstGeom prst="rect">
            <a:avLst/>
          </a:prstGeom>
          <a:solidFill>
            <a:srgbClr val="DAE5F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chemeClr val="dk1"/>
                </a:solidFill>
                <a:latin typeface="Arial"/>
                <a:ea typeface="Arial"/>
                <a:cs typeface="Arial"/>
                <a:sym typeface="Arial"/>
              </a:rPr>
              <a:t>Agriculture</a:t>
            </a:r>
            <a:endParaRPr b="1" sz="800">
              <a:solidFill>
                <a:schemeClr val="dk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5"/>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EN PARTICULES (PM10)</a:t>
            </a:r>
            <a:endParaRPr sz="2800"/>
          </a:p>
        </p:txBody>
      </p:sp>
      <p:sp>
        <p:nvSpPr>
          <p:cNvPr id="122" name="Google Shape;122;p5"/>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23" name="Google Shape;123;p5"/>
          <p:cNvSpPr txBox="1"/>
          <p:nvPr/>
        </p:nvSpPr>
        <p:spPr>
          <a:xfrm>
            <a:off x="457200" y="1036320"/>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CONTEXTE</a:t>
            </a:r>
            <a:r>
              <a:rPr b="1" lang="en-US" sz="2400">
                <a:solidFill>
                  <a:schemeClr val="dk1"/>
                </a:solidFill>
                <a:latin typeface="Calibri"/>
                <a:ea typeface="Calibri"/>
                <a:cs typeface="Calibri"/>
                <a:sym typeface="Calibri"/>
              </a:rPr>
              <a:t> </a:t>
            </a:r>
            <a:endParaRPr/>
          </a:p>
          <a:p>
            <a:pPr indent="0" lvl="0" marL="0" marR="0" rtl="0" algn="ctr">
              <a:spcBef>
                <a:spcPts val="480"/>
              </a:spcBef>
              <a:spcAft>
                <a:spcPts val="0"/>
              </a:spcAft>
              <a:buClr>
                <a:schemeClr val="dk1"/>
              </a:buClr>
              <a:buSzPts val="2400"/>
              <a:buFont typeface="Arial"/>
              <a:buNone/>
            </a:pPr>
            <a:r>
              <a:t/>
            </a:r>
            <a:endParaRPr b="1" i="1" sz="2400">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sz="1000">
              <a:solidFill>
                <a:schemeClr val="dk1"/>
              </a:solidFill>
              <a:latin typeface="Calibri"/>
              <a:ea typeface="Calibri"/>
              <a:cs typeface="Calibri"/>
              <a:sym typeface="Calibri"/>
            </a:endParaRPr>
          </a:p>
        </p:txBody>
      </p:sp>
      <p:pic>
        <p:nvPicPr>
          <p:cNvPr id="124" name="Google Shape;124;p5">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25" name="Google Shape;125;p5"/>
          <p:cNvSpPr/>
          <p:nvPr/>
        </p:nvSpPr>
        <p:spPr>
          <a:xfrm>
            <a:off x="261991" y="1512821"/>
            <a:ext cx="8574278" cy="978729"/>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None/>
            </a:pPr>
            <a:r>
              <a:rPr lang="en-US" sz="1800">
                <a:solidFill>
                  <a:schemeClr val="dk1"/>
                </a:solidFill>
                <a:latin typeface="Calibri"/>
                <a:ea typeface="Calibri"/>
                <a:cs typeface="Calibri"/>
                <a:sym typeface="Calibri"/>
              </a:rPr>
              <a:t>Les particules sont constituées d'un mélange complexe de particules solides et liquides de substances organiques et inorganiques en suspension dans l'air, de sulfate, de nitrates, d'ammoniac, de chlorure de sodium, de carbone noir, de poussières minérales et d'eau.</a:t>
            </a:r>
            <a:endParaRPr sz="1800">
              <a:solidFill>
                <a:schemeClr val="dk1"/>
              </a:solidFill>
              <a:latin typeface="Calibri"/>
              <a:ea typeface="Calibri"/>
              <a:cs typeface="Calibri"/>
              <a:sym typeface="Calibri"/>
            </a:endParaRPr>
          </a:p>
          <a:p>
            <a:pPr indent="0" lvl="0" marL="0" marR="0" rtl="0" algn="l">
              <a:lnSpc>
                <a:spcPct val="80000"/>
              </a:lnSpc>
              <a:spcBef>
                <a:spcPts val="0"/>
              </a:spcBef>
              <a:spcAft>
                <a:spcPts val="0"/>
              </a:spcAft>
              <a:buNone/>
            </a:pPr>
            <a:r>
              <a:rPr lang="en-US" sz="1800">
                <a:solidFill>
                  <a:schemeClr val="dk1"/>
                </a:solidFill>
                <a:latin typeface="Calibri"/>
                <a:ea typeface="Calibri"/>
                <a:cs typeface="Calibri"/>
                <a:sym typeface="Calibri"/>
              </a:rPr>
              <a:t>Les particules touchent plus de personnes que tout autre polluant. </a:t>
            </a:r>
            <a:endParaRPr sz="1050">
              <a:solidFill>
                <a:schemeClr val="dk1"/>
              </a:solidFill>
              <a:latin typeface="Calibri"/>
              <a:ea typeface="Calibri"/>
              <a:cs typeface="Calibri"/>
              <a:sym typeface="Calibri"/>
            </a:endParaRPr>
          </a:p>
        </p:txBody>
      </p:sp>
      <p:pic>
        <p:nvPicPr>
          <p:cNvPr id="126" name="Google Shape;126;p5"/>
          <p:cNvPicPr preferRelativeResize="0"/>
          <p:nvPr/>
        </p:nvPicPr>
        <p:blipFill rotWithShape="1">
          <a:blip r:embed="rId5">
            <a:alphaModFix/>
          </a:blip>
          <a:srcRect b="0" l="0" r="0" t="0"/>
          <a:stretch/>
        </p:blipFill>
        <p:spPr>
          <a:xfrm>
            <a:off x="4833991" y="2654502"/>
            <a:ext cx="3865199" cy="2395936"/>
          </a:xfrm>
          <a:prstGeom prst="rect">
            <a:avLst/>
          </a:prstGeom>
          <a:noFill/>
          <a:ln>
            <a:noFill/>
          </a:ln>
          <a:effectLst>
            <a:outerShdw blurRad="292100" rotWithShape="0" algn="tl" dir="2700000" dist="139700">
              <a:srgbClr val="333333">
                <a:alpha val="64705"/>
              </a:srgbClr>
            </a:outerShdw>
          </a:effectLst>
        </p:spPr>
      </p:pic>
      <p:sp>
        <p:nvSpPr>
          <p:cNvPr id="127" name="Google Shape;127;p5"/>
          <p:cNvSpPr/>
          <p:nvPr/>
        </p:nvSpPr>
        <p:spPr>
          <a:xfrm>
            <a:off x="287391" y="2618654"/>
            <a:ext cx="4572000" cy="286232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classification des particules en fonction de leur taille, </a:t>
            </a:r>
            <a:endParaRPr/>
          </a:p>
          <a:p>
            <a:pPr indent="-285750" lvl="0" marL="285750" marR="0" rtl="0" algn="l">
              <a:spcBef>
                <a:spcPts val="0"/>
              </a:spcBef>
              <a:spcAft>
                <a:spcPts val="0"/>
              </a:spcAft>
              <a:buClr>
                <a:schemeClr val="dk1"/>
              </a:buClr>
              <a:buSzPts val="1800"/>
              <a:buFont typeface="Courier New"/>
              <a:buChar char="o"/>
            </a:pPr>
            <a:r>
              <a:rPr b="1" lang="en-US" sz="1800">
                <a:solidFill>
                  <a:schemeClr val="dk1"/>
                </a:solidFill>
                <a:latin typeface="Calibri"/>
                <a:ea typeface="Calibri"/>
                <a:cs typeface="Calibri"/>
                <a:sym typeface="Calibri"/>
              </a:rPr>
              <a:t>Particules grossières (PM</a:t>
            </a:r>
            <a:r>
              <a:rPr b="1" baseline="-25000" lang="en-US" sz="1800">
                <a:solidFill>
                  <a:schemeClr val="dk1"/>
                </a:solidFill>
                <a:latin typeface="Calibri"/>
                <a:ea typeface="Calibri"/>
                <a:cs typeface="Calibri"/>
                <a:sym typeface="Calibri"/>
              </a:rPr>
              <a:t>10</a:t>
            </a:r>
            <a:r>
              <a:rPr b="1" lang="en-US" sz="1800">
                <a:solidFill>
                  <a:schemeClr val="dk1"/>
                </a:solidFill>
                <a:latin typeface="Calibri"/>
                <a:ea typeface="Calibri"/>
                <a:cs typeface="Calibri"/>
                <a:sym typeface="Calibri"/>
              </a:rPr>
              <a:t>), </a:t>
            </a:r>
            <a:r>
              <a:rPr lang="en-US" sz="1800">
                <a:solidFill>
                  <a:schemeClr val="dk1"/>
                </a:solidFill>
                <a:latin typeface="Calibri"/>
                <a:ea typeface="Calibri"/>
                <a:cs typeface="Calibri"/>
                <a:sym typeface="Calibri"/>
              </a:rPr>
              <a:t>d’un diamètre inférieur ou égal à 10 microns (peuvent pénétrer et se loger profondément à l’intérieur des poumons)</a:t>
            </a:r>
            <a:endParaRPr sz="1200">
              <a:solidFill>
                <a:schemeClr val="dk1"/>
              </a:solidFill>
              <a:latin typeface="Calibri"/>
              <a:ea typeface="Calibri"/>
              <a:cs typeface="Calibri"/>
              <a:sym typeface="Calibri"/>
            </a:endParaRPr>
          </a:p>
          <a:p>
            <a:pPr indent="-285750" lvl="0" marL="285750" marR="0" rtl="0" algn="l">
              <a:spcBef>
                <a:spcPts val="0"/>
              </a:spcBef>
              <a:spcAft>
                <a:spcPts val="0"/>
              </a:spcAft>
              <a:buClr>
                <a:schemeClr val="dk1"/>
              </a:buClr>
              <a:buSzPts val="1800"/>
              <a:buFont typeface="Courier New"/>
              <a:buChar char="o"/>
            </a:pPr>
            <a:r>
              <a:rPr b="1" lang="en-US" sz="1800">
                <a:solidFill>
                  <a:schemeClr val="dk1"/>
                </a:solidFill>
                <a:latin typeface="Calibri"/>
                <a:ea typeface="Calibri"/>
                <a:cs typeface="Calibri"/>
                <a:sym typeface="Calibri"/>
              </a:rPr>
              <a:t>Matières particulaires fines (PM</a:t>
            </a:r>
            <a:r>
              <a:rPr b="1" baseline="-25000" lang="en-US" sz="1800">
                <a:solidFill>
                  <a:schemeClr val="dk1"/>
                </a:solidFill>
                <a:latin typeface="Calibri"/>
                <a:ea typeface="Calibri"/>
                <a:cs typeface="Calibri"/>
                <a:sym typeface="Calibri"/>
              </a:rPr>
              <a:t>2,5</a:t>
            </a:r>
            <a:r>
              <a:rPr b="1" lang="en-US" sz="1800">
                <a:solidFill>
                  <a:schemeClr val="dk1"/>
                </a:solidFill>
                <a:latin typeface="Calibri"/>
                <a:ea typeface="Calibri"/>
                <a:cs typeface="Calibri"/>
                <a:sym typeface="Calibri"/>
              </a:rPr>
              <a:t>), </a:t>
            </a:r>
            <a:r>
              <a:rPr lang="en-US" sz="1800">
                <a:solidFill>
                  <a:schemeClr val="dk1"/>
                </a:solidFill>
                <a:latin typeface="Calibri"/>
                <a:ea typeface="Calibri"/>
                <a:cs typeface="Calibri"/>
                <a:sym typeface="Calibri"/>
              </a:rPr>
              <a:t>d'un diamètre de 2,5 microns ou moins (peuvent traverser la barrière pulmonaire et pénétrer dans le système sanguin)</a:t>
            </a:r>
            <a:r>
              <a:rPr b="1" lang="en-US" sz="180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p:txBody>
      </p:sp>
      <p:sp>
        <p:nvSpPr>
          <p:cNvPr id="128" name="Google Shape;128;p5"/>
          <p:cNvSpPr/>
          <p:nvPr/>
        </p:nvSpPr>
        <p:spPr>
          <a:xfrm>
            <a:off x="355280" y="5395194"/>
            <a:ext cx="8743695"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dk1"/>
                </a:solidFill>
                <a:latin typeface="Calibri"/>
                <a:ea typeface="Calibri"/>
                <a:cs typeface="Calibri"/>
                <a:sym typeface="Calibri"/>
              </a:rPr>
              <a:t>Les mesures de la qualité de l'air sont généralement rapportées en termes de concentrations moyennes quotidiennes ou annuelles de particules de PM10 par mètre cube de volume d'air (m</a:t>
            </a:r>
            <a:r>
              <a:rPr b="1" baseline="30000" lang="en-US" sz="1600">
                <a:solidFill>
                  <a:schemeClr val="dk1"/>
                </a:solidFill>
                <a:latin typeface="Calibri"/>
                <a:ea typeface="Calibri"/>
                <a:cs typeface="Calibri"/>
                <a:sym typeface="Calibri"/>
              </a:rPr>
              <a:t>3</a:t>
            </a:r>
            <a:r>
              <a:rPr b="1" lang="en-US" sz="1600">
                <a:solidFill>
                  <a:schemeClr val="dk1"/>
                </a:solidFill>
                <a:latin typeface="Calibri"/>
                <a:ea typeface="Calibri"/>
                <a:cs typeface="Calibri"/>
                <a:sym typeface="Calibri"/>
              </a:rPr>
              <a:t>). </a:t>
            </a:r>
            <a:endParaRPr b="1" sz="1600">
              <a:solidFill>
                <a:schemeClr val="dk1"/>
              </a:solidFill>
              <a:latin typeface="Calibri"/>
              <a:ea typeface="Calibri"/>
              <a:cs typeface="Calibri"/>
              <a:sym typeface="Calibri"/>
            </a:endParaRPr>
          </a:p>
        </p:txBody>
      </p:sp>
      <p:sp>
        <p:nvSpPr>
          <p:cNvPr id="129" name="Google Shape;129;p5"/>
          <p:cNvSpPr/>
          <p:nvPr/>
        </p:nvSpPr>
        <p:spPr>
          <a:xfrm>
            <a:off x="4727126" y="5048626"/>
            <a:ext cx="3959673"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Calibri"/>
                <a:ea typeface="Calibri"/>
                <a:cs typeface="Calibri"/>
                <a:sym typeface="Calibri"/>
              </a:rPr>
              <a:t>Source : Cour des comptes européenne - Rapport spécial Pollution de l'air : notre santé est encore insuffisamment protégée (23/2018)</a:t>
            </a:r>
            <a:endParaRPr sz="1000">
              <a:solidFill>
                <a:schemeClr val="dk1"/>
              </a:solidFill>
              <a:latin typeface="Calibri"/>
              <a:ea typeface="Calibri"/>
              <a:cs typeface="Calibri"/>
              <a:sym typeface="Calibri"/>
            </a:endParaRPr>
          </a:p>
        </p:txBody>
      </p:sp>
      <p:sp>
        <p:nvSpPr>
          <p:cNvPr id="130" name="Google Shape;130;p5"/>
          <p:cNvSpPr txBox="1"/>
          <p:nvPr/>
        </p:nvSpPr>
        <p:spPr>
          <a:xfrm>
            <a:off x="5554133" y="2776215"/>
            <a:ext cx="2489200" cy="197170"/>
          </a:xfrm>
          <a:prstGeom prst="rect">
            <a:avLst/>
          </a:prstGeom>
          <a:solidFill>
            <a:srgbClr val="93B3D7"/>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lang="en-US" sz="1200">
                <a:solidFill>
                  <a:schemeClr val="lt1"/>
                </a:solidFill>
                <a:latin typeface="Arial"/>
                <a:ea typeface="Arial"/>
                <a:cs typeface="Arial"/>
                <a:sym typeface="Arial"/>
              </a:rPr>
              <a:t>QUELS SONT LES EFFETS SUR </a:t>
            </a:r>
            <a:endParaRPr sz="1200">
              <a:solidFill>
                <a:schemeClr val="lt1"/>
              </a:solidFill>
              <a:latin typeface="Arial"/>
              <a:ea typeface="Arial"/>
              <a:cs typeface="Arial"/>
              <a:sym typeface="Arial"/>
            </a:endParaRPr>
          </a:p>
        </p:txBody>
      </p:sp>
      <p:sp>
        <p:nvSpPr>
          <p:cNvPr id="131" name="Google Shape;131;p5"/>
          <p:cNvSpPr txBox="1"/>
          <p:nvPr/>
        </p:nvSpPr>
        <p:spPr>
          <a:xfrm>
            <a:off x="5579533" y="3021749"/>
            <a:ext cx="2489200" cy="227948"/>
          </a:xfrm>
          <a:prstGeom prst="rect">
            <a:avLst/>
          </a:prstGeom>
          <a:solidFill>
            <a:srgbClr val="93B3D7"/>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1400">
                <a:solidFill>
                  <a:schemeClr val="lt1"/>
                </a:solidFill>
                <a:latin typeface="Arial"/>
                <a:ea typeface="Arial"/>
                <a:cs typeface="Arial"/>
                <a:sym typeface="Arial"/>
              </a:rPr>
              <a:t>LA SANTE HUMAINE</a:t>
            </a:r>
            <a:endParaRPr b="1" sz="1400">
              <a:solidFill>
                <a:schemeClr val="lt1"/>
              </a:solidFill>
              <a:latin typeface="Arial"/>
              <a:ea typeface="Arial"/>
              <a:cs typeface="Arial"/>
              <a:sym typeface="Arial"/>
            </a:endParaRPr>
          </a:p>
        </p:txBody>
      </p:sp>
      <p:sp>
        <p:nvSpPr>
          <p:cNvPr id="132" name="Google Shape;132;p5"/>
          <p:cNvSpPr txBox="1"/>
          <p:nvPr/>
        </p:nvSpPr>
        <p:spPr>
          <a:xfrm>
            <a:off x="7178041" y="3433227"/>
            <a:ext cx="1430866" cy="120226"/>
          </a:xfrm>
          <a:prstGeom prst="rect">
            <a:avLst/>
          </a:prstGeom>
          <a:solidFill>
            <a:srgbClr val="93B3D7"/>
          </a:solidFill>
          <a:ln>
            <a:noFill/>
          </a:ln>
        </p:spPr>
        <p:txBody>
          <a:bodyPr anchorCtr="0" anchor="t" bIns="0" lIns="0" spcFirstLastPara="1" rIns="0" wrap="square" tIns="12375">
            <a:spAutoFit/>
          </a:bodyPr>
          <a:lstStyle/>
          <a:p>
            <a:pPr indent="0" lvl="0" marL="9525" marR="0" rtl="0" algn="r">
              <a:spcBef>
                <a:spcPts val="0"/>
              </a:spcBef>
              <a:spcAft>
                <a:spcPts val="0"/>
              </a:spcAft>
              <a:buNone/>
            </a:pPr>
            <a:r>
              <a:rPr lang="en-US" sz="700">
                <a:solidFill>
                  <a:schemeClr val="dk1"/>
                </a:solidFill>
                <a:latin typeface="Calibri"/>
                <a:ea typeface="Calibri"/>
                <a:cs typeface="Calibri"/>
                <a:sym typeface="Calibri"/>
              </a:rPr>
              <a:t>Accident vasculaire cérébral</a:t>
            </a:r>
            <a:endParaRPr sz="700">
              <a:solidFill>
                <a:schemeClr val="dk1"/>
              </a:solidFill>
              <a:latin typeface="Calibri"/>
              <a:ea typeface="Calibri"/>
              <a:cs typeface="Calibri"/>
              <a:sym typeface="Calibri"/>
            </a:endParaRPr>
          </a:p>
        </p:txBody>
      </p:sp>
      <p:sp>
        <p:nvSpPr>
          <p:cNvPr id="133" name="Google Shape;133;p5"/>
          <p:cNvSpPr txBox="1"/>
          <p:nvPr/>
        </p:nvSpPr>
        <p:spPr>
          <a:xfrm>
            <a:off x="7193281" y="3768505"/>
            <a:ext cx="1430866" cy="120226"/>
          </a:xfrm>
          <a:prstGeom prst="rect">
            <a:avLst/>
          </a:prstGeom>
          <a:solidFill>
            <a:srgbClr val="93B3D7"/>
          </a:solidFill>
          <a:ln>
            <a:noFill/>
          </a:ln>
        </p:spPr>
        <p:txBody>
          <a:bodyPr anchorCtr="0" anchor="t" bIns="0" lIns="0" spcFirstLastPara="1" rIns="0" wrap="square" tIns="12375">
            <a:spAutoFit/>
          </a:bodyPr>
          <a:lstStyle/>
          <a:p>
            <a:pPr indent="0" lvl="0" marL="9525" marR="0" rtl="0" algn="r">
              <a:spcBef>
                <a:spcPts val="0"/>
              </a:spcBef>
              <a:spcAft>
                <a:spcPts val="0"/>
              </a:spcAft>
              <a:buNone/>
            </a:pPr>
            <a:r>
              <a:rPr lang="en-US" sz="700">
                <a:solidFill>
                  <a:schemeClr val="dk1"/>
                </a:solidFill>
                <a:latin typeface="Calibri"/>
                <a:ea typeface="Calibri"/>
                <a:cs typeface="Calibri"/>
                <a:sym typeface="Calibri"/>
              </a:rPr>
              <a:t>Maladies respiratoires</a:t>
            </a:r>
            <a:endParaRPr/>
          </a:p>
        </p:txBody>
      </p:sp>
      <p:sp>
        <p:nvSpPr>
          <p:cNvPr id="134" name="Google Shape;134;p5"/>
          <p:cNvSpPr txBox="1"/>
          <p:nvPr/>
        </p:nvSpPr>
        <p:spPr>
          <a:xfrm>
            <a:off x="7401561" y="4108867"/>
            <a:ext cx="1217506" cy="120226"/>
          </a:xfrm>
          <a:prstGeom prst="rect">
            <a:avLst/>
          </a:prstGeom>
          <a:solidFill>
            <a:srgbClr val="93B3D7"/>
          </a:solidFill>
          <a:ln>
            <a:noFill/>
          </a:ln>
        </p:spPr>
        <p:txBody>
          <a:bodyPr anchorCtr="0" anchor="t" bIns="0" lIns="0" spcFirstLastPara="1" rIns="0" wrap="square" tIns="12375">
            <a:spAutoFit/>
          </a:bodyPr>
          <a:lstStyle/>
          <a:p>
            <a:pPr indent="0" lvl="0" marL="9525" marR="0" rtl="0" algn="r">
              <a:spcBef>
                <a:spcPts val="0"/>
              </a:spcBef>
              <a:spcAft>
                <a:spcPts val="0"/>
              </a:spcAft>
              <a:buNone/>
            </a:pPr>
            <a:r>
              <a:rPr lang="en-US" sz="700">
                <a:solidFill>
                  <a:schemeClr val="dk1"/>
                </a:solidFill>
                <a:latin typeface="Calibri"/>
                <a:ea typeface="Calibri"/>
                <a:cs typeface="Calibri"/>
                <a:sym typeface="Calibri"/>
              </a:rPr>
              <a:t>Maladies et cancer du poumon</a:t>
            </a:r>
            <a:endParaRPr sz="700">
              <a:solidFill>
                <a:schemeClr val="lt1"/>
              </a:solidFill>
              <a:latin typeface="Arial"/>
              <a:ea typeface="Arial"/>
              <a:cs typeface="Arial"/>
              <a:sym typeface="Arial"/>
            </a:endParaRPr>
          </a:p>
        </p:txBody>
      </p:sp>
      <p:sp>
        <p:nvSpPr>
          <p:cNvPr id="135" name="Google Shape;135;p5"/>
          <p:cNvSpPr txBox="1"/>
          <p:nvPr/>
        </p:nvSpPr>
        <p:spPr>
          <a:xfrm>
            <a:off x="7518399" y="4433986"/>
            <a:ext cx="1105747" cy="120226"/>
          </a:xfrm>
          <a:prstGeom prst="rect">
            <a:avLst/>
          </a:prstGeom>
          <a:solidFill>
            <a:srgbClr val="93B3D7"/>
          </a:solidFill>
          <a:ln>
            <a:noFill/>
          </a:ln>
        </p:spPr>
        <p:txBody>
          <a:bodyPr anchorCtr="0" anchor="t" bIns="0" lIns="0" spcFirstLastPara="1" rIns="0" wrap="square" tIns="12375">
            <a:spAutoFit/>
          </a:bodyPr>
          <a:lstStyle/>
          <a:p>
            <a:pPr indent="0" lvl="0" marL="9525" marR="0" rtl="0" algn="r">
              <a:spcBef>
                <a:spcPts val="0"/>
              </a:spcBef>
              <a:spcAft>
                <a:spcPts val="0"/>
              </a:spcAft>
              <a:buNone/>
            </a:pPr>
            <a:r>
              <a:rPr lang="en-US" sz="700">
                <a:solidFill>
                  <a:schemeClr val="dk1"/>
                </a:solidFill>
                <a:latin typeface="Calibri"/>
                <a:ea typeface="Calibri"/>
                <a:cs typeface="Calibri"/>
                <a:sym typeface="Calibri"/>
              </a:rPr>
              <a:t>Maladies Cardio-vasculaires</a:t>
            </a:r>
            <a:endParaRPr sz="700">
              <a:solidFill>
                <a:schemeClr val="dk1"/>
              </a:solidFill>
              <a:latin typeface="Calibri"/>
              <a:ea typeface="Calibri"/>
              <a:cs typeface="Calibri"/>
              <a:sym typeface="Calibri"/>
            </a:endParaRPr>
          </a:p>
        </p:txBody>
      </p:sp>
      <p:sp>
        <p:nvSpPr>
          <p:cNvPr id="136" name="Google Shape;136;p5"/>
          <p:cNvSpPr txBox="1"/>
          <p:nvPr/>
        </p:nvSpPr>
        <p:spPr>
          <a:xfrm>
            <a:off x="7553959" y="4774344"/>
            <a:ext cx="1054947" cy="120226"/>
          </a:xfrm>
          <a:prstGeom prst="rect">
            <a:avLst/>
          </a:prstGeom>
          <a:solidFill>
            <a:srgbClr val="93B3D7"/>
          </a:solidFill>
          <a:ln>
            <a:noFill/>
          </a:ln>
        </p:spPr>
        <p:txBody>
          <a:bodyPr anchorCtr="0" anchor="t" bIns="0" lIns="0" spcFirstLastPara="1" rIns="0" wrap="square" tIns="12375">
            <a:spAutoFit/>
          </a:bodyPr>
          <a:lstStyle/>
          <a:p>
            <a:pPr indent="0" lvl="0" marL="9525" marR="0" rtl="0" algn="r">
              <a:spcBef>
                <a:spcPts val="0"/>
              </a:spcBef>
              <a:spcAft>
                <a:spcPts val="0"/>
              </a:spcAft>
              <a:buNone/>
            </a:pPr>
            <a:r>
              <a:rPr lang="en-US" sz="700">
                <a:solidFill>
                  <a:schemeClr val="dk1"/>
                </a:solidFill>
                <a:latin typeface="Calibri"/>
                <a:ea typeface="Calibri"/>
                <a:cs typeface="Calibri"/>
                <a:sym typeface="Calibri"/>
              </a:rPr>
              <a:t>Maladies du foie et du sang</a:t>
            </a:r>
            <a:endParaRPr sz="70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6"/>
          <p:cNvSpPr txBox="1"/>
          <p:nvPr>
            <p:ph type="title"/>
          </p:nvPr>
        </p:nvSpPr>
        <p:spPr>
          <a:xfrm>
            <a:off x="0" y="0"/>
            <a:ext cx="9144000" cy="73183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EN PARTICULES (PM10)</a:t>
            </a:r>
            <a:endParaRPr sz="2800"/>
          </a:p>
        </p:txBody>
      </p:sp>
      <p:sp>
        <p:nvSpPr>
          <p:cNvPr id="142" name="Google Shape;142;p6"/>
          <p:cNvSpPr txBox="1"/>
          <p:nvPr>
            <p:ph idx="12" type="sldNum"/>
          </p:nvPr>
        </p:nvSpPr>
        <p:spPr>
          <a:xfrm>
            <a:off x="8528538" y="6548732"/>
            <a:ext cx="615462"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43" name="Google Shape;143;p6"/>
          <p:cNvSpPr txBox="1"/>
          <p:nvPr/>
        </p:nvSpPr>
        <p:spPr>
          <a:xfrm>
            <a:off x="457200" y="1036320"/>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CONTEXTE</a:t>
            </a:r>
            <a:r>
              <a:rPr b="1" lang="en-US" sz="2400">
                <a:solidFill>
                  <a:schemeClr val="dk1"/>
                </a:solidFill>
                <a:latin typeface="Calibri"/>
                <a:ea typeface="Calibri"/>
                <a:cs typeface="Calibri"/>
                <a:sym typeface="Calibri"/>
              </a:rPr>
              <a:t> </a:t>
            </a:r>
            <a:endParaRPr/>
          </a:p>
          <a:p>
            <a:pPr indent="0" lvl="0" marL="0" marR="0" rtl="0" algn="ctr">
              <a:spcBef>
                <a:spcPts val="480"/>
              </a:spcBef>
              <a:spcAft>
                <a:spcPts val="0"/>
              </a:spcAft>
              <a:buClr>
                <a:schemeClr val="dk1"/>
              </a:buClr>
              <a:buSzPts val="2400"/>
              <a:buFont typeface="Arial"/>
              <a:buNone/>
            </a:pPr>
            <a:r>
              <a:t/>
            </a:r>
            <a:endParaRPr b="1" i="1" sz="2400">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sz="1000">
              <a:solidFill>
                <a:schemeClr val="dk1"/>
              </a:solidFill>
              <a:latin typeface="Calibri"/>
              <a:ea typeface="Calibri"/>
              <a:cs typeface="Calibri"/>
              <a:sym typeface="Calibri"/>
            </a:endParaRPr>
          </a:p>
        </p:txBody>
      </p:sp>
      <p:pic>
        <p:nvPicPr>
          <p:cNvPr id="144" name="Google Shape;144;p6">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145" name="Google Shape;145;p6"/>
          <p:cNvSpPr/>
          <p:nvPr/>
        </p:nvSpPr>
        <p:spPr>
          <a:xfrm>
            <a:off x="3465576" y="5599797"/>
            <a:ext cx="5370693"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US" sz="1000">
                <a:solidFill>
                  <a:srgbClr val="58585A"/>
                </a:solidFill>
                <a:latin typeface="Calibri"/>
                <a:ea typeface="Calibri"/>
                <a:cs typeface="Calibri"/>
                <a:sym typeface="Calibri"/>
              </a:rPr>
              <a:t>Source :</a:t>
            </a:r>
            <a:r>
              <a:rPr lang="en-US" sz="1000">
                <a:solidFill>
                  <a:srgbClr val="58585A"/>
                </a:solidFill>
                <a:latin typeface="Calibri"/>
                <a:ea typeface="Calibri"/>
                <a:cs typeface="Calibri"/>
                <a:sym typeface="Calibri"/>
              </a:rPr>
              <a:t> https://cdn.who.int/media/docs/default-source/air-pollution-documents/air-quality-and-health/who-air-quality-database-2021_final.pdf?sfvrsn=2371d57c_5</a:t>
            </a:r>
            <a:endParaRPr sz="1000">
              <a:solidFill>
                <a:schemeClr val="dk1"/>
              </a:solidFill>
              <a:latin typeface="Calibri"/>
              <a:ea typeface="Calibri"/>
              <a:cs typeface="Calibri"/>
              <a:sym typeface="Calibri"/>
            </a:endParaRPr>
          </a:p>
        </p:txBody>
      </p:sp>
      <p:pic>
        <p:nvPicPr>
          <p:cNvPr id="146" name="Google Shape;146;p6"/>
          <p:cNvPicPr preferRelativeResize="0"/>
          <p:nvPr/>
        </p:nvPicPr>
        <p:blipFill rotWithShape="1">
          <a:blip r:embed="rId5">
            <a:alphaModFix/>
          </a:blip>
          <a:srcRect b="0" l="0" r="0" t="0"/>
          <a:stretch/>
        </p:blipFill>
        <p:spPr>
          <a:xfrm>
            <a:off x="1466643" y="2439676"/>
            <a:ext cx="5715412" cy="3161929"/>
          </a:xfrm>
          <a:prstGeom prst="rect">
            <a:avLst/>
          </a:prstGeom>
          <a:noFill/>
          <a:ln>
            <a:noFill/>
          </a:ln>
          <a:effectLst>
            <a:outerShdw blurRad="292100" rotWithShape="0" algn="tl" dir="2700000" dist="139700">
              <a:srgbClr val="333333">
                <a:alpha val="64705"/>
              </a:srgbClr>
            </a:outerShdw>
          </a:effectLst>
        </p:spPr>
      </p:pic>
      <p:sp>
        <p:nvSpPr>
          <p:cNvPr id="147" name="Google Shape;147;p6"/>
          <p:cNvSpPr/>
          <p:nvPr/>
        </p:nvSpPr>
        <p:spPr>
          <a:xfrm>
            <a:off x="2898944" y="1036320"/>
            <a:ext cx="346954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Concentrations de PM10 (2010-2019)</a:t>
            </a:r>
            <a:endParaRPr sz="1800">
              <a:solidFill>
                <a:schemeClr val="dk1"/>
              </a:solidFill>
              <a:latin typeface="Calibri"/>
              <a:ea typeface="Calibri"/>
              <a:cs typeface="Calibri"/>
              <a:sym typeface="Calibri"/>
            </a:endParaRPr>
          </a:p>
        </p:txBody>
      </p:sp>
      <p:sp>
        <p:nvSpPr>
          <p:cNvPr id="148" name="Google Shape;148;p6"/>
          <p:cNvSpPr/>
          <p:nvPr/>
        </p:nvSpPr>
        <p:spPr>
          <a:xfrm>
            <a:off x="371474" y="1464601"/>
            <a:ext cx="8429625"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La couverture des mesures au sol des PM2,5 et des PM10 n'est toujours pas homogène dans le monde entier. On trouve généralement davantage de mesures au sol dans les pays à revenu élevé et intermédiaire, en Chine, en Europe, en Inde et en Amérique du Nord</a:t>
            </a:r>
            <a:endParaRPr sz="1800">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7"/>
          <p:cNvSpPr txBox="1"/>
          <p:nvPr>
            <p:ph idx="12" type="sldNum"/>
          </p:nvPr>
        </p:nvSpPr>
        <p:spPr>
          <a:xfrm>
            <a:off x="7010400" y="6563819"/>
            <a:ext cx="2133600" cy="29418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54" name="Google Shape;154;p7"/>
          <p:cNvSpPr txBox="1"/>
          <p:nvPr/>
        </p:nvSpPr>
        <p:spPr>
          <a:xfrm>
            <a:off x="457200" y="777009"/>
            <a:ext cx="8229600" cy="499558"/>
          </a:xfrm>
          <a:prstGeom prst="rect">
            <a:avLst/>
          </a:prstGeom>
          <a:noFill/>
          <a:ln>
            <a:noFill/>
          </a:ln>
        </p:spPr>
        <p:txBody>
          <a:bodyPr anchorCtr="0" anchor="t" bIns="45700" lIns="91425" spcFirstLastPara="1" rIns="91425" wrap="square" tIns="45700">
            <a:normAutofit fontScale="85000" lnSpcReduction="10000"/>
          </a:bodyPr>
          <a:lstStyle/>
          <a:p>
            <a:pPr indent="0" lvl="0" marL="0" marR="0" rtl="0" algn="l">
              <a:spcBef>
                <a:spcPts val="0"/>
              </a:spcBef>
              <a:spcAft>
                <a:spcPts val="0"/>
              </a:spcAft>
              <a:buClr>
                <a:schemeClr val="dk1"/>
              </a:buClr>
              <a:buSzPct val="100000"/>
              <a:buFont typeface="Arial"/>
              <a:buNone/>
            </a:pPr>
            <a:r>
              <a:rPr b="1" lang="en-US" sz="2400" u="sng">
                <a:solidFill>
                  <a:schemeClr val="dk1"/>
                </a:solidFill>
                <a:latin typeface="Calibri"/>
                <a:ea typeface="Calibri"/>
                <a:cs typeface="Calibri"/>
                <a:sym typeface="Calibri"/>
              </a:rPr>
              <a:t>INFORMATIONS GÉNÉRALES - Directives de l'</a:t>
            </a:r>
            <a:r>
              <a:rPr lang="en-US" sz="2400" u="sng">
                <a:solidFill>
                  <a:schemeClr val="dk1"/>
                </a:solidFill>
                <a:latin typeface="Calibri"/>
                <a:ea typeface="Calibri"/>
                <a:cs typeface="Calibri"/>
                <a:sym typeface="Calibri"/>
              </a:rPr>
              <a:t>OMS sur la qualité de l'air</a:t>
            </a:r>
            <a:endParaRPr/>
          </a:p>
        </p:txBody>
      </p:sp>
      <p:sp>
        <p:nvSpPr>
          <p:cNvPr id="155" name="Google Shape;155;p7"/>
          <p:cNvSpPr txBox="1"/>
          <p:nvPr/>
        </p:nvSpPr>
        <p:spPr>
          <a:xfrm>
            <a:off x="0" y="17253"/>
            <a:ext cx="9144000" cy="731837"/>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E.1.2 - CONCENTRATION EN PARTICULES (PM10)</a:t>
            </a:r>
            <a:endParaRPr b="1" sz="2800">
              <a:solidFill>
                <a:srgbClr val="7F7F7F"/>
              </a:solidFill>
              <a:latin typeface="Calibri"/>
              <a:ea typeface="Calibri"/>
              <a:cs typeface="Calibri"/>
              <a:sym typeface="Calibri"/>
            </a:endParaRPr>
          </a:p>
        </p:txBody>
      </p:sp>
      <p:pic>
        <p:nvPicPr>
          <p:cNvPr id="156" name="Google Shape;156;p7"/>
          <p:cNvPicPr preferRelativeResize="0"/>
          <p:nvPr/>
        </p:nvPicPr>
        <p:blipFill rotWithShape="1">
          <a:blip r:embed="rId3">
            <a:alphaModFix/>
          </a:blip>
          <a:srcRect b="0" l="0" r="0" t="0"/>
          <a:stretch/>
        </p:blipFill>
        <p:spPr>
          <a:xfrm>
            <a:off x="361878" y="1538901"/>
            <a:ext cx="3871296" cy="1889924"/>
          </a:xfrm>
          <a:prstGeom prst="rect">
            <a:avLst/>
          </a:prstGeom>
          <a:noFill/>
          <a:ln>
            <a:noFill/>
          </a:ln>
        </p:spPr>
      </p:pic>
      <p:sp>
        <p:nvSpPr>
          <p:cNvPr id="157" name="Google Shape;157;p7"/>
          <p:cNvSpPr/>
          <p:nvPr/>
        </p:nvSpPr>
        <p:spPr>
          <a:xfrm>
            <a:off x="625255" y="4154753"/>
            <a:ext cx="5053246"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Calibri"/>
                <a:ea typeface="Calibri"/>
                <a:cs typeface="Calibri"/>
                <a:sym typeface="Calibri"/>
              </a:rPr>
              <a:t>Niveau AQG : Niveau des lignes directrices sur la qualité de l'air</a:t>
            </a:r>
            <a:endParaRPr sz="1200">
              <a:solidFill>
                <a:schemeClr val="dk1"/>
              </a:solidFill>
              <a:latin typeface="Calibri"/>
              <a:ea typeface="Calibri"/>
              <a:cs typeface="Calibri"/>
              <a:sym typeface="Calibri"/>
            </a:endParaRPr>
          </a:p>
          <a:p>
            <a:pPr indent="0" lvl="0" marL="0" marR="0" rtl="0" algn="l">
              <a:spcBef>
                <a:spcPts val="0"/>
              </a:spcBef>
              <a:spcAft>
                <a:spcPts val="0"/>
              </a:spcAft>
              <a:buNone/>
            </a:pPr>
            <a:r>
              <a:rPr lang="en-US" sz="1200">
                <a:solidFill>
                  <a:schemeClr val="dk1"/>
                </a:solidFill>
                <a:latin typeface="Calibri"/>
                <a:ea typeface="Calibri"/>
                <a:cs typeface="Calibri"/>
                <a:sym typeface="Calibri"/>
              </a:rPr>
              <a:t>Des objectifs intermédiaires sont proposés en tant qu'étapes progressives dans une réduction progressive des</a:t>
            </a:r>
            <a:endParaRPr/>
          </a:p>
          <a:p>
            <a:pPr indent="0" lvl="0" marL="0" marR="0" rtl="0" algn="l">
              <a:spcBef>
                <a:spcPts val="0"/>
              </a:spcBef>
              <a:spcAft>
                <a:spcPts val="0"/>
              </a:spcAft>
              <a:buNone/>
            </a:pPr>
            <a:r>
              <a:rPr lang="en-US" sz="1200">
                <a:solidFill>
                  <a:schemeClr val="dk1"/>
                </a:solidFill>
                <a:latin typeface="Calibri"/>
                <a:ea typeface="Calibri"/>
                <a:cs typeface="Calibri"/>
                <a:sym typeface="Calibri"/>
              </a:rPr>
              <a:t>et sont destinés à être utilisés dans des zones où la pollution est élevée.</a:t>
            </a:r>
            <a:endParaRPr sz="1200">
              <a:solidFill>
                <a:schemeClr val="dk1"/>
              </a:solidFill>
              <a:latin typeface="Calibri"/>
              <a:ea typeface="Calibri"/>
              <a:cs typeface="Calibri"/>
              <a:sym typeface="Calibri"/>
            </a:endParaRPr>
          </a:p>
        </p:txBody>
      </p:sp>
      <p:pic>
        <p:nvPicPr>
          <p:cNvPr id="158" name="Google Shape;158;p7"/>
          <p:cNvPicPr preferRelativeResize="0"/>
          <p:nvPr/>
        </p:nvPicPr>
        <p:blipFill rotWithShape="1">
          <a:blip r:embed="rId4">
            <a:alphaModFix/>
          </a:blip>
          <a:srcRect b="0" l="0" r="0" t="0"/>
          <a:stretch/>
        </p:blipFill>
        <p:spPr>
          <a:xfrm>
            <a:off x="246743" y="4154753"/>
            <a:ext cx="378512" cy="368806"/>
          </a:xfrm>
          <a:prstGeom prst="rect">
            <a:avLst/>
          </a:prstGeom>
          <a:noFill/>
          <a:ln>
            <a:noFill/>
          </a:ln>
        </p:spPr>
      </p:pic>
      <p:pic>
        <p:nvPicPr>
          <p:cNvPr id="159" name="Google Shape;159;p7"/>
          <p:cNvPicPr preferRelativeResize="0"/>
          <p:nvPr/>
        </p:nvPicPr>
        <p:blipFill rotWithShape="1">
          <a:blip r:embed="rId5">
            <a:alphaModFix/>
          </a:blip>
          <a:srcRect b="29868" l="35798" r="21345" t="29795"/>
          <a:stretch/>
        </p:blipFill>
        <p:spPr>
          <a:xfrm>
            <a:off x="4310743" y="1538901"/>
            <a:ext cx="3918857" cy="2074690"/>
          </a:xfrm>
          <a:prstGeom prst="rect">
            <a:avLst/>
          </a:prstGeom>
          <a:noFill/>
          <a:ln>
            <a:noFill/>
          </a:ln>
        </p:spPr>
      </p:pic>
      <p:sp>
        <p:nvSpPr>
          <p:cNvPr id="160" name="Google Shape;160;p7"/>
          <p:cNvSpPr/>
          <p:nvPr/>
        </p:nvSpPr>
        <p:spPr>
          <a:xfrm>
            <a:off x="246743" y="5019080"/>
            <a:ext cx="8320954" cy="2462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Calibri"/>
                <a:ea typeface="Calibri"/>
                <a:cs typeface="Calibri"/>
                <a:sym typeface="Calibri"/>
              </a:rPr>
              <a:t>Source : https://apps.who.int/iris/bitstream/handle/10665/345329/9789240034228-eng.pdf</a:t>
            </a:r>
            <a:endParaRPr/>
          </a:p>
        </p:txBody>
      </p:sp>
      <p:sp>
        <p:nvSpPr>
          <p:cNvPr id="161" name="Google Shape;161;p7"/>
          <p:cNvSpPr txBox="1"/>
          <p:nvPr/>
        </p:nvSpPr>
        <p:spPr>
          <a:xfrm>
            <a:off x="946150" y="1618899"/>
            <a:ext cx="325120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chemeClr val="dk1"/>
                </a:solidFill>
                <a:latin typeface="Calibri"/>
                <a:ea typeface="Calibri"/>
                <a:cs typeface="Calibri"/>
                <a:sym typeface="Calibri"/>
              </a:rPr>
              <a:t>Niveau moyen annuel recommandé de l'AQG et objectifs intermédiaires</a:t>
            </a:r>
            <a:endParaRPr b="1" sz="800">
              <a:solidFill>
                <a:srgbClr val="7F7F7F"/>
              </a:solidFill>
              <a:latin typeface="Arial"/>
              <a:ea typeface="Arial"/>
              <a:cs typeface="Arial"/>
              <a:sym typeface="Arial"/>
            </a:endParaRPr>
          </a:p>
        </p:txBody>
      </p:sp>
      <p:sp>
        <p:nvSpPr>
          <p:cNvPr id="162" name="Google Shape;162;p7"/>
          <p:cNvSpPr txBox="1"/>
          <p:nvPr/>
        </p:nvSpPr>
        <p:spPr>
          <a:xfrm>
            <a:off x="4997450" y="1574449"/>
            <a:ext cx="3371850" cy="140051"/>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Niveau moyen de court-terme (24 heures) recommandé de l'AQG et objectifs </a:t>
            </a:r>
            <a:endParaRPr b="1" sz="800">
              <a:solidFill>
                <a:srgbClr val="7F7F7F"/>
              </a:solidFill>
              <a:latin typeface="Arial"/>
              <a:ea typeface="Arial"/>
              <a:cs typeface="Arial"/>
              <a:sym typeface="Arial"/>
            </a:endParaRPr>
          </a:p>
        </p:txBody>
      </p:sp>
      <p:sp>
        <p:nvSpPr>
          <p:cNvPr id="163" name="Google Shape;163;p7"/>
          <p:cNvSpPr txBox="1"/>
          <p:nvPr/>
        </p:nvSpPr>
        <p:spPr>
          <a:xfrm>
            <a:off x="4394200" y="1739549"/>
            <a:ext cx="1278467"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Intermédiaires pour PM10 *</a:t>
            </a:r>
            <a:endParaRPr b="1" sz="800">
              <a:solidFill>
                <a:srgbClr val="7F7F7F"/>
              </a:solidFill>
              <a:latin typeface="Arial"/>
              <a:ea typeface="Arial"/>
              <a:cs typeface="Arial"/>
              <a:sym typeface="Arial"/>
            </a:endParaRPr>
          </a:p>
        </p:txBody>
      </p:sp>
      <p:sp>
        <p:nvSpPr>
          <p:cNvPr id="164" name="Google Shape;164;p7"/>
          <p:cNvSpPr txBox="1"/>
          <p:nvPr/>
        </p:nvSpPr>
        <p:spPr>
          <a:xfrm>
            <a:off x="399144" y="1755878"/>
            <a:ext cx="569686"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pour PM10</a:t>
            </a:r>
            <a:endParaRPr b="1" sz="800">
              <a:solidFill>
                <a:srgbClr val="7F7F7F"/>
              </a:solidFill>
              <a:latin typeface="Arial"/>
              <a:ea typeface="Arial"/>
              <a:cs typeface="Arial"/>
              <a:sym typeface="Arial"/>
            </a:endParaRPr>
          </a:p>
        </p:txBody>
      </p:sp>
      <p:sp>
        <p:nvSpPr>
          <p:cNvPr id="165" name="Google Shape;165;p7"/>
          <p:cNvSpPr txBox="1"/>
          <p:nvPr/>
        </p:nvSpPr>
        <p:spPr>
          <a:xfrm>
            <a:off x="448130" y="2256621"/>
            <a:ext cx="115207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Objectif intermédiaire 1</a:t>
            </a:r>
            <a:endParaRPr b="1" sz="800">
              <a:solidFill>
                <a:srgbClr val="7F7F7F"/>
              </a:solidFill>
              <a:latin typeface="Arial"/>
              <a:ea typeface="Arial"/>
              <a:cs typeface="Arial"/>
              <a:sym typeface="Arial"/>
            </a:endParaRPr>
          </a:p>
        </p:txBody>
      </p:sp>
      <p:sp>
        <p:nvSpPr>
          <p:cNvPr id="166" name="Google Shape;166;p7"/>
          <p:cNvSpPr txBox="1"/>
          <p:nvPr/>
        </p:nvSpPr>
        <p:spPr>
          <a:xfrm>
            <a:off x="437245" y="2479779"/>
            <a:ext cx="115207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Objectif intermédiaire 2</a:t>
            </a:r>
            <a:endParaRPr b="1" sz="800">
              <a:solidFill>
                <a:srgbClr val="7F7F7F"/>
              </a:solidFill>
              <a:latin typeface="Arial"/>
              <a:ea typeface="Arial"/>
              <a:cs typeface="Arial"/>
              <a:sym typeface="Arial"/>
            </a:endParaRPr>
          </a:p>
        </p:txBody>
      </p:sp>
      <p:sp>
        <p:nvSpPr>
          <p:cNvPr id="167" name="Google Shape;167;p7"/>
          <p:cNvSpPr txBox="1"/>
          <p:nvPr/>
        </p:nvSpPr>
        <p:spPr>
          <a:xfrm>
            <a:off x="448130" y="2713821"/>
            <a:ext cx="115207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Objectif intermédiaire 3</a:t>
            </a:r>
            <a:endParaRPr b="1" sz="800">
              <a:solidFill>
                <a:srgbClr val="7F7F7F"/>
              </a:solidFill>
              <a:latin typeface="Arial"/>
              <a:ea typeface="Arial"/>
              <a:cs typeface="Arial"/>
              <a:sym typeface="Arial"/>
            </a:endParaRPr>
          </a:p>
        </p:txBody>
      </p:sp>
      <p:sp>
        <p:nvSpPr>
          <p:cNvPr id="168" name="Google Shape;168;p7"/>
          <p:cNvSpPr txBox="1"/>
          <p:nvPr/>
        </p:nvSpPr>
        <p:spPr>
          <a:xfrm>
            <a:off x="448130" y="2947864"/>
            <a:ext cx="115207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Objectif intermédiaire 4</a:t>
            </a:r>
            <a:endParaRPr b="1" sz="800">
              <a:solidFill>
                <a:srgbClr val="7F7F7F"/>
              </a:solidFill>
              <a:latin typeface="Arial"/>
              <a:ea typeface="Arial"/>
              <a:cs typeface="Arial"/>
              <a:sym typeface="Arial"/>
            </a:endParaRPr>
          </a:p>
        </p:txBody>
      </p:sp>
      <p:sp>
        <p:nvSpPr>
          <p:cNvPr id="169" name="Google Shape;169;p7"/>
          <p:cNvSpPr txBox="1"/>
          <p:nvPr/>
        </p:nvSpPr>
        <p:spPr>
          <a:xfrm>
            <a:off x="480788" y="2022579"/>
            <a:ext cx="115207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Recommandation</a:t>
            </a:r>
            <a:endParaRPr b="1" sz="800">
              <a:solidFill>
                <a:srgbClr val="7F7F7F"/>
              </a:solidFill>
              <a:latin typeface="Arial"/>
              <a:ea typeface="Arial"/>
              <a:cs typeface="Arial"/>
              <a:sym typeface="Arial"/>
            </a:endParaRPr>
          </a:p>
        </p:txBody>
      </p:sp>
      <p:sp>
        <p:nvSpPr>
          <p:cNvPr id="170" name="Google Shape;170;p7"/>
          <p:cNvSpPr txBox="1"/>
          <p:nvPr/>
        </p:nvSpPr>
        <p:spPr>
          <a:xfrm>
            <a:off x="442689" y="3165579"/>
            <a:ext cx="115207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Niveau AQG</a:t>
            </a:r>
            <a:endParaRPr b="1" sz="800">
              <a:solidFill>
                <a:srgbClr val="7F7F7F"/>
              </a:solidFill>
              <a:latin typeface="Arial"/>
              <a:ea typeface="Arial"/>
              <a:cs typeface="Arial"/>
              <a:sym typeface="Arial"/>
            </a:endParaRPr>
          </a:p>
        </p:txBody>
      </p:sp>
      <p:sp>
        <p:nvSpPr>
          <p:cNvPr id="171" name="Google Shape;171;p7"/>
          <p:cNvSpPr txBox="1"/>
          <p:nvPr/>
        </p:nvSpPr>
        <p:spPr>
          <a:xfrm>
            <a:off x="4463751" y="2067936"/>
            <a:ext cx="115207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Recommandation</a:t>
            </a:r>
            <a:endParaRPr b="1" sz="800">
              <a:solidFill>
                <a:srgbClr val="7F7F7F"/>
              </a:solidFill>
              <a:latin typeface="Arial"/>
              <a:ea typeface="Arial"/>
              <a:cs typeface="Arial"/>
              <a:sym typeface="Arial"/>
            </a:endParaRPr>
          </a:p>
        </p:txBody>
      </p:sp>
      <p:sp>
        <p:nvSpPr>
          <p:cNvPr id="172" name="Google Shape;172;p7"/>
          <p:cNvSpPr txBox="1"/>
          <p:nvPr/>
        </p:nvSpPr>
        <p:spPr>
          <a:xfrm>
            <a:off x="4471610" y="2929721"/>
            <a:ext cx="115207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Objectif intermédiaire 4</a:t>
            </a:r>
            <a:endParaRPr b="1" sz="800">
              <a:solidFill>
                <a:srgbClr val="7F7F7F"/>
              </a:solidFill>
              <a:latin typeface="Arial"/>
              <a:ea typeface="Arial"/>
              <a:cs typeface="Arial"/>
              <a:sym typeface="Arial"/>
            </a:endParaRPr>
          </a:p>
        </p:txBody>
      </p:sp>
      <p:sp>
        <p:nvSpPr>
          <p:cNvPr id="173" name="Google Shape;173;p7"/>
          <p:cNvSpPr txBox="1"/>
          <p:nvPr/>
        </p:nvSpPr>
        <p:spPr>
          <a:xfrm>
            <a:off x="4451654" y="2725311"/>
            <a:ext cx="115207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Objectif intermédiaire 3</a:t>
            </a:r>
            <a:endParaRPr b="1" sz="800">
              <a:solidFill>
                <a:srgbClr val="7F7F7F"/>
              </a:solidFill>
              <a:latin typeface="Arial"/>
              <a:ea typeface="Arial"/>
              <a:cs typeface="Arial"/>
              <a:sym typeface="Arial"/>
            </a:endParaRPr>
          </a:p>
        </p:txBody>
      </p:sp>
      <p:sp>
        <p:nvSpPr>
          <p:cNvPr id="174" name="Google Shape;174;p7"/>
          <p:cNvSpPr txBox="1"/>
          <p:nvPr/>
        </p:nvSpPr>
        <p:spPr>
          <a:xfrm>
            <a:off x="4459515" y="2517878"/>
            <a:ext cx="115207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Objectif intermédiaire 2</a:t>
            </a:r>
            <a:endParaRPr b="1" sz="800">
              <a:solidFill>
                <a:srgbClr val="7F7F7F"/>
              </a:solidFill>
              <a:latin typeface="Arial"/>
              <a:ea typeface="Arial"/>
              <a:cs typeface="Arial"/>
              <a:sym typeface="Arial"/>
            </a:endParaRPr>
          </a:p>
        </p:txBody>
      </p:sp>
      <p:sp>
        <p:nvSpPr>
          <p:cNvPr id="175" name="Google Shape;175;p7"/>
          <p:cNvSpPr txBox="1"/>
          <p:nvPr/>
        </p:nvSpPr>
        <p:spPr>
          <a:xfrm>
            <a:off x="4463145" y="2300164"/>
            <a:ext cx="115207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Objectif intermédiaire 1</a:t>
            </a:r>
            <a:endParaRPr b="1" sz="800">
              <a:solidFill>
                <a:srgbClr val="7F7F7F"/>
              </a:solidFill>
              <a:latin typeface="Arial"/>
              <a:ea typeface="Arial"/>
              <a:cs typeface="Arial"/>
              <a:sym typeface="Arial"/>
            </a:endParaRPr>
          </a:p>
        </p:txBody>
      </p:sp>
      <p:sp>
        <p:nvSpPr>
          <p:cNvPr id="176" name="Google Shape;176;p7"/>
          <p:cNvSpPr txBox="1"/>
          <p:nvPr/>
        </p:nvSpPr>
        <p:spPr>
          <a:xfrm>
            <a:off x="4475846" y="3147436"/>
            <a:ext cx="1152070" cy="135615"/>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Calibri"/>
                <a:ea typeface="Calibri"/>
                <a:cs typeface="Calibri"/>
                <a:sym typeface="Calibri"/>
              </a:rPr>
              <a:t>Niveau AQG</a:t>
            </a:r>
            <a:endParaRPr b="1" sz="800">
              <a:solidFill>
                <a:srgbClr val="7F7F7F"/>
              </a:solidFill>
              <a:latin typeface="Arial"/>
              <a:ea typeface="Arial"/>
              <a:cs typeface="Arial"/>
              <a:sym typeface="Arial"/>
            </a:endParaRPr>
          </a:p>
        </p:txBody>
      </p:sp>
      <p:sp>
        <p:nvSpPr>
          <p:cNvPr id="177" name="Google Shape;177;p7"/>
          <p:cNvSpPr txBox="1"/>
          <p:nvPr/>
        </p:nvSpPr>
        <p:spPr>
          <a:xfrm>
            <a:off x="4384040" y="3365149"/>
            <a:ext cx="3749040" cy="104837"/>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600">
                <a:solidFill>
                  <a:schemeClr val="dk1"/>
                </a:solidFill>
                <a:latin typeface="Calibri"/>
                <a:ea typeface="Calibri"/>
                <a:cs typeface="Calibri"/>
                <a:sym typeface="Calibri"/>
              </a:rPr>
              <a:t>*défini comme le 99 percentile de la distribution annuelle de la concentration moyenne sur 24 heures (équivalent à 3-4</a:t>
            </a:r>
            <a:endParaRPr b="1" sz="600">
              <a:solidFill>
                <a:srgbClr val="7F7F7F"/>
              </a:solidFill>
              <a:latin typeface="Arial"/>
              <a:ea typeface="Arial"/>
              <a:cs typeface="Arial"/>
              <a:sym typeface="Arial"/>
            </a:endParaRPr>
          </a:p>
        </p:txBody>
      </p:sp>
      <p:sp>
        <p:nvSpPr>
          <p:cNvPr id="178" name="Google Shape;178;p7"/>
          <p:cNvSpPr txBox="1"/>
          <p:nvPr/>
        </p:nvSpPr>
        <p:spPr>
          <a:xfrm>
            <a:off x="4394200" y="3481989"/>
            <a:ext cx="970280" cy="104837"/>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lang="en-US" sz="600">
                <a:solidFill>
                  <a:schemeClr val="dk1"/>
                </a:solidFill>
                <a:latin typeface="Calibri"/>
                <a:ea typeface="Calibri"/>
                <a:cs typeface="Calibri"/>
                <a:sym typeface="Calibri"/>
              </a:rPr>
              <a:t>Jours de dépassement par an)</a:t>
            </a:r>
            <a:endParaRPr b="1" sz="600">
              <a:solidFill>
                <a:srgbClr val="7F7F7F"/>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8"/>
          <p:cNvSpPr txBox="1"/>
          <p:nvPr>
            <p:ph idx="12" type="sldNum"/>
          </p:nvPr>
        </p:nvSpPr>
        <p:spPr>
          <a:xfrm>
            <a:off x="7010400" y="6569849"/>
            <a:ext cx="2133600" cy="288151"/>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sp>
        <p:nvSpPr>
          <p:cNvPr id="184" name="Google Shape;184;p8"/>
          <p:cNvSpPr txBox="1"/>
          <p:nvPr/>
        </p:nvSpPr>
        <p:spPr>
          <a:xfrm>
            <a:off x="0" y="0"/>
            <a:ext cx="9144000" cy="731837"/>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7F7F7F"/>
              </a:buClr>
              <a:buSzPts val="2800"/>
              <a:buFont typeface="Calibri"/>
              <a:buNone/>
            </a:pPr>
            <a:r>
              <a:rPr b="1" lang="en-US" sz="2800">
                <a:solidFill>
                  <a:srgbClr val="7F7F7F"/>
                </a:solidFill>
                <a:latin typeface="Calibri"/>
                <a:ea typeface="Calibri"/>
                <a:cs typeface="Calibri"/>
                <a:sym typeface="Calibri"/>
              </a:rPr>
              <a:t>E.1.2 - CONCENTRATION EN PARTICULES (PM10)</a:t>
            </a:r>
            <a:endParaRPr b="1" sz="2800">
              <a:solidFill>
                <a:srgbClr val="7F7F7F"/>
              </a:solidFill>
              <a:latin typeface="Calibri"/>
              <a:ea typeface="Calibri"/>
              <a:cs typeface="Calibri"/>
              <a:sym typeface="Calibri"/>
            </a:endParaRPr>
          </a:p>
        </p:txBody>
      </p:sp>
      <p:sp>
        <p:nvSpPr>
          <p:cNvPr id="185" name="Google Shape;185;p8"/>
          <p:cNvSpPr txBox="1"/>
          <p:nvPr/>
        </p:nvSpPr>
        <p:spPr>
          <a:xfrm>
            <a:off x="457200" y="777009"/>
            <a:ext cx="8229600" cy="499558"/>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lang="en-US" sz="2400" u="sng">
                <a:solidFill>
                  <a:schemeClr val="dk1"/>
                </a:solidFill>
                <a:latin typeface="Calibri"/>
                <a:ea typeface="Calibri"/>
                <a:cs typeface="Calibri"/>
                <a:sym typeface="Calibri"/>
              </a:rPr>
              <a:t>INFORMATIONS GÉNÉRALES</a:t>
            </a:r>
            <a:endParaRPr sz="1000">
              <a:solidFill>
                <a:schemeClr val="dk1"/>
              </a:solidFill>
              <a:latin typeface="Calibri"/>
              <a:ea typeface="Calibri"/>
              <a:cs typeface="Calibri"/>
              <a:sym typeface="Calibri"/>
            </a:endParaRPr>
          </a:p>
        </p:txBody>
      </p:sp>
      <p:sp>
        <p:nvSpPr>
          <p:cNvPr id="186" name="Google Shape;186;p8"/>
          <p:cNvSpPr/>
          <p:nvPr/>
        </p:nvSpPr>
        <p:spPr>
          <a:xfrm>
            <a:off x="5436177" y="5055885"/>
            <a:ext cx="337293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Calibri"/>
                <a:ea typeface="Calibri"/>
                <a:cs typeface="Calibri"/>
                <a:sym typeface="Calibri"/>
              </a:rPr>
              <a:t>Source : https://environment.ec.europa.eu/topics/air/air-quality_en#law</a:t>
            </a:r>
            <a:endParaRPr/>
          </a:p>
        </p:txBody>
      </p:sp>
      <p:sp>
        <p:nvSpPr>
          <p:cNvPr id="187" name="Google Shape;187;p8"/>
          <p:cNvSpPr/>
          <p:nvPr/>
        </p:nvSpPr>
        <p:spPr>
          <a:xfrm>
            <a:off x="185435" y="1292117"/>
            <a:ext cx="457200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Normes de qualité de l'air de l'UE</a:t>
            </a:r>
            <a:endParaRPr/>
          </a:p>
        </p:txBody>
      </p:sp>
      <p:sp>
        <p:nvSpPr>
          <p:cNvPr id="188" name="Google Shape;188;p8"/>
          <p:cNvSpPr/>
          <p:nvPr/>
        </p:nvSpPr>
        <p:spPr>
          <a:xfrm>
            <a:off x="185435" y="4700097"/>
            <a:ext cx="457200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Calibri"/>
                <a:ea typeface="Calibri"/>
                <a:cs typeface="Calibri"/>
                <a:sym typeface="Calibri"/>
              </a:rPr>
              <a:t>Source : https://environment.ec.europa.eu/topics/air/air-quality/eu-air-quality-standards_en</a:t>
            </a:r>
            <a:endParaRPr/>
          </a:p>
        </p:txBody>
      </p:sp>
      <p:pic>
        <p:nvPicPr>
          <p:cNvPr id="189" name="Google Shape;189;p8"/>
          <p:cNvPicPr preferRelativeResize="0"/>
          <p:nvPr/>
        </p:nvPicPr>
        <p:blipFill rotWithShape="1">
          <a:blip r:embed="rId3">
            <a:alphaModFix/>
          </a:blip>
          <a:srcRect b="0" l="0" r="0" t="0"/>
          <a:stretch/>
        </p:blipFill>
        <p:spPr>
          <a:xfrm>
            <a:off x="185435" y="1855208"/>
            <a:ext cx="5030176" cy="2844889"/>
          </a:xfrm>
          <a:prstGeom prst="rect">
            <a:avLst/>
          </a:prstGeom>
          <a:noFill/>
          <a:ln>
            <a:noFill/>
          </a:ln>
        </p:spPr>
      </p:pic>
      <p:pic>
        <p:nvPicPr>
          <p:cNvPr id="190" name="Google Shape;190;p8"/>
          <p:cNvPicPr preferRelativeResize="0"/>
          <p:nvPr/>
        </p:nvPicPr>
        <p:blipFill rotWithShape="1">
          <a:blip r:embed="rId4">
            <a:alphaModFix/>
          </a:blip>
          <a:srcRect b="0" l="0" r="0" t="0"/>
          <a:stretch/>
        </p:blipFill>
        <p:spPr>
          <a:xfrm>
            <a:off x="5436177" y="1855208"/>
            <a:ext cx="3475021" cy="3200677"/>
          </a:xfrm>
          <a:prstGeom prst="rect">
            <a:avLst/>
          </a:prstGeom>
          <a:noFill/>
          <a:ln>
            <a:noFill/>
          </a:ln>
        </p:spPr>
      </p:pic>
      <p:sp>
        <p:nvSpPr>
          <p:cNvPr id="191" name="Google Shape;191;p8"/>
          <p:cNvSpPr/>
          <p:nvPr/>
        </p:nvSpPr>
        <p:spPr>
          <a:xfrm>
            <a:off x="5436177" y="1292117"/>
            <a:ext cx="240912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rgbClr val="404040"/>
                </a:solidFill>
                <a:latin typeface="Calibri"/>
                <a:ea typeface="Calibri"/>
                <a:cs typeface="Calibri"/>
                <a:sym typeface="Calibri"/>
              </a:rPr>
              <a:t>Qualité de l'air - Législation</a:t>
            </a:r>
            <a:endParaRPr b="1" sz="1800">
              <a:solidFill>
                <a:srgbClr val="404040"/>
              </a:solidFill>
              <a:latin typeface="Calibri"/>
              <a:ea typeface="Calibri"/>
              <a:cs typeface="Calibri"/>
              <a:sym typeface="Calibri"/>
            </a:endParaRPr>
          </a:p>
        </p:txBody>
      </p:sp>
      <p:sp>
        <p:nvSpPr>
          <p:cNvPr id="192" name="Google Shape;192;p8"/>
          <p:cNvSpPr/>
          <p:nvPr/>
        </p:nvSpPr>
        <p:spPr>
          <a:xfrm>
            <a:off x="185435" y="4015409"/>
            <a:ext cx="4497883" cy="684688"/>
          </a:xfrm>
          <a:prstGeom prst="rect">
            <a:avLst/>
          </a:prstGeom>
          <a:noFill/>
          <a:ln cap="flat" cmpd="sng" w="25400">
            <a:solidFill>
              <a:srgbClr val="C00000"/>
            </a:solidFill>
            <a:prstDash val="solid"/>
            <a:round/>
            <a:headEnd len="sm" w="sm" type="none"/>
            <a:tailEnd len="sm" w="sm" type="none"/>
          </a:ln>
          <a:effectLst>
            <a:outerShdw blurRad="50800" rotWithShape="0" algn="t" dir="5400000" dist="381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3" name="Google Shape;193;p8"/>
          <p:cNvSpPr txBox="1"/>
          <p:nvPr/>
        </p:nvSpPr>
        <p:spPr>
          <a:xfrm>
            <a:off x="5491089" y="3887609"/>
            <a:ext cx="2908496"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1000">
                <a:solidFill>
                  <a:schemeClr val="dk1"/>
                </a:solidFill>
                <a:latin typeface="Calibri"/>
                <a:ea typeface="Calibri"/>
                <a:cs typeface="Calibri"/>
                <a:sym typeface="Calibri"/>
              </a:rPr>
              <a:t>Révision des directives de la qualité de l’air ambiant</a:t>
            </a:r>
            <a:endParaRPr b="1" sz="1000">
              <a:solidFill>
                <a:srgbClr val="7F7F7F"/>
              </a:solidFill>
              <a:latin typeface="Arial"/>
              <a:ea typeface="Arial"/>
              <a:cs typeface="Arial"/>
              <a:sym typeface="Arial"/>
            </a:endParaRPr>
          </a:p>
        </p:txBody>
      </p:sp>
      <p:sp>
        <p:nvSpPr>
          <p:cNvPr id="194" name="Google Shape;194;p8"/>
          <p:cNvSpPr txBox="1"/>
          <p:nvPr/>
        </p:nvSpPr>
        <p:spPr>
          <a:xfrm>
            <a:off x="5479366" y="2199486"/>
            <a:ext cx="452511"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1000">
                <a:solidFill>
                  <a:schemeClr val="dk1"/>
                </a:solidFill>
                <a:latin typeface="Calibri"/>
                <a:ea typeface="Calibri"/>
                <a:cs typeface="Calibri"/>
                <a:sym typeface="Calibri"/>
              </a:rPr>
              <a:t>Loi</a:t>
            </a:r>
            <a:endParaRPr b="1" sz="1000">
              <a:solidFill>
                <a:srgbClr val="7F7F7F"/>
              </a:solidFill>
              <a:latin typeface="Arial"/>
              <a:ea typeface="Arial"/>
              <a:cs typeface="Arial"/>
              <a:sym typeface="Arial"/>
            </a:endParaRPr>
          </a:p>
        </p:txBody>
      </p:sp>
      <p:sp>
        <p:nvSpPr>
          <p:cNvPr id="195" name="Google Shape;195;p8"/>
          <p:cNvSpPr txBox="1"/>
          <p:nvPr/>
        </p:nvSpPr>
        <p:spPr>
          <a:xfrm>
            <a:off x="320626" y="2077566"/>
            <a:ext cx="624254" cy="135615"/>
          </a:xfrm>
          <a:prstGeom prst="rect">
            <a:avLst/>
          </a:prstGeom>
          <a:solidFill>
            <a:srgbClr val="F2F2F2"/>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Arial"/>
                <a:ea typeface="Arial"/>
                <a:cs typeface="Arial"/>
                <a:sym typeface="Arial"/>
              </a:rPr>
              <a:t>Polluant</a:t>
            </a:r>
            <a:endParaRPr b="1" sz="800">
              <a:solidFill>
                <a:schemeClr val="dk1"/>
              </a:solidFill>
              <a:latin typeface="Arial"/>
              <a:ea typeface="Arial"/>
              <a:cs typeface="Arial"/>
              <a:sym typeface="Arial"/>
            </a:endParaRPr>
          </a:p>
        </p:txBody>
      </p:sp>
      <p:sp>
        <p:nvSpPr>
          <p:cNvPr id="196" name="Google Shape;196;p8"/>
          <p:cNvSpPr txBox="1"/>
          <p:nvPr/>
        </p:nvSpPr>
        <p:spPr>
          <a:xfrm>
            <a:off x="1951306" y="1993746"/>
            <a:ext cx="624254" cy="258725"/>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chemeClr val="dk1"/>
                </a:solidFill>
                <a:latin typeface="Arial"/>
                <a:ea typeface="Arial"/>
                <a:cs typeface="Arial"/>
                <a:sym typeface="Arial"/>
              </a:rPr>
              <a:t>Période Moyenne</a:t>
            </a:r>
            <a:endParaRPr b="1" sz="800">
              <a:solidFill>
                <a:schemeClr val="dk1"/>
              </a:solidFill>
              <a:latin typeface="Arial"/>
              <a:ea typeface="Arial"/>
              <a:cs typeface="Arial"/>
              <a:sym typeface="Arial"/>
            </a:endParaRPr>
          </a:p>
        </p:txBody>
      </p:sp>
      <p:sp>
        <p:nvSpPr>
          <p:cNvPr id="197" name="Google Shape;197;p8"/>
          <p:cNvSpPr txBox="1"/>
          <p:nvPr/>
        </p:nvSpPr>
        <p:spPr>
          <a:xfrm>
            <a:off x="2751406" y="1955646"/>
            <a:ext cx="624254" cy="258725"/>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chemeClr val="dk1"/>
                </a:solidFill>
                <a:latin typeface="Arial"/>
                <a:ea typeface="Arial"/>
                <a:cs typeface="Arial"/>
                <a:sym typeface="Arial"/>
              </a:rPr>
              <a:t>Nature juridique</a:t>
            </a:r>
            <a:endParaRPr b="1" sz="800">
              <a:solidFill>
                <a:schemeClr val="dk1"/>
              </a:solidFill>
              <a:latin typeface="Arial"/>
              <a:ea typeface="Arial"/>
              <a:cs typeface="Arial"/>
              <a:sym typeface="Arial"/>
            </a:endParaRPr>
          </a:p>
        </p:txBody>
      </p:sp>
      <p:sp>
        <p:nvSpPr>
          <p:cNvPr id="198" name="Google Shape;198;p8"/>
          <p:cNvSpPr txBox="1"/>
          <p:nvPr/>
        </p:nvSpPr>
        <p:spPr>
          <a:xfrm>
            <a:off x="4260166" y="1879446"/>
            <a:ext cx="868094" cy="381836"/>
          </a:xfrm>
          <a:prstGeom prst="rect">
            <a:avLst/>
          </a:prstGeom>
          <a:solidFill>
            <a:srgbClr val="F2F2F2"/>
          </a:solidFill>
          <a:ln>
            <a:noFill/>
          </a:ln>
        </p:spPr>
        <p:txBody>
          <a:bodyPr anchorCtr="0" anchor="t" bIns="0" lIns="0" spcFirstLastPara="1" rIns="0" wrap="square" tIns="12375">
            <a:spAutoFit/>
          </a:bodyPr>
          <a:lstStyle/>
          <a:p>
            <a:pPr indent="0" lvl="0" marL="9525" marR="0" rtl="0" algn="ctr">
              <a:spcBef>
                <a:spcPts val="0"/>
              </a:spcBef>
              <a:spcAft>
                <a:spcPts val="0"/>
              </a:spcAft>
              <a:buNone/>
            </a:pPr>
            <a:r>
              <a:rPr b="1" lang="en-US" sz="800">
                <a:solidFill>
                  <a:schemeClr val="dk1"/>
                </a:solidFill>
                <a:latin typeface="Arial"/>
                <a:ea typeface="Arial"/>
                <a:cs typeface="Arial"/>
                <a:sym typeface="Arial"/>
              </a:rPr>
              <a:t>Dépassements permis chaque année</a:t>
            </a:r>
            <a:endParaRPr b="1" sz="800">
              <a:solidFill>
                <a:schemeClr val="dk1"/>
              </a:solidFill>
              <a:latin typeface="Arial"/>
              <a:ea typeface="Arial"/>
              <a:cs typeface="Arial"/>
              <a:sym typeface="Arial"/>
            </a:endParaRPr>
          </a:p>
        </p:txBody>
      </p:sp>
      <p:sp>
        <p:nvSpPr>
          <p:cNvPr id="199" name="Google Shape;199;p8"/>
          <p:cNvSpPr txBox="1"/>
          <p:nvPr/>
        </p:nvSpPr>
        <p:spPr>
          <a:xfrm>
            <a:off x="5494020" y="2453486"/>
            <a:ext cx="666457" cy="166392"/>
          </a:xfrm>
          <a:prstGeom prst="rect">
            <a:avLst/>
          </a:prstGeom>
          <a:solidFill>
            <a:schemeClr val="lt1"/>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1000">
                <a:solidFill>
                  <a:schemeClr val="dk1"/>
                </a:solidFill>
                <a:latin typeface="Calibri"/>
                <a:ea typeface="Calibri"/>
                <a:cs typeface="Calibri"/>
                <a:sym typeface="Calibri"/>
              </a:rPr>
              <a:t>Législation</a:t>
            </a:r>
            <a:endParaRPr b="1" sz="1000">
              <a:solidFill>
                <a:srgbClr val="7F7F7F"/>
              </a:solidFill>
              <a:latin typeface="Arial"/>
              <a:ea typeface="Arial"/>
              <a:cs typeface="Arial"/>
              <a:sym typeface="Arial"/>
            </a:endParaRPr>
          </a:p>
        </p:txBody>
      </p:sp>
      <p:sp>
        <p:nvSpPr>
          <p:cNvPr id="200" name="Google Shape;200;p8"/>
          <p:cNvSpPr txBox="1"/>
          <p:nvPr/>
        </p:nvSpPr>
        <p:spPr>
          <a:xfrm>
            <a:off x="1038176" y="2115666"/>
            <a:ext cx="765224" cy="135615"/>
          </a:xfrm>
          <a:prstGeom prst="rect">
            <a:avLst/>
          </a:prstGeom>
          <a:solidFill>
            <a:srgbClr val="F2F2F2"/>
          </a:solidFill>
          <a:ln>
            <a:noFill/>
          </a:ln>
        </p:spPr>
        <p:txBody>
          <a:bodyPr anchorCtr="0" anchor="t" bIns="0" lIns="0" spcFirstLastPara="1" rIns="0" wrap="square" tIns="12375">
            <a:spAutoFit/>
          </a:bodyPr>
          <a:lstStyle/>
          <a:p>
            <a:pPr indent="0" lvl="0" marL="9525" marR="0" rtl="0" algn="l">
              <a:spcBef>
                <a:spcPts val="0"/>
              </a:spcBef>
              <a:spcAft>
                <a:spcPts val="0"/>
              </a:spcAft>
              <a:buNone/>
            </a:pPr>
            <a:r>
              <a:rPr b="1" lang="en-US" sz="800">
                <a:solidFill>
                  <a:schemeClr val="dk1"/>
                </a:solidFill>
                <a:latin typeface="Arial"/>
                <a:ea typeface="Arial"/>
                <a:cs typeface="Arial"/>
                <a:sym typeface="Arial"/>
              </a:rPr>
              <a:t>Concentration</a:t>
            </a:r>
            <a:endParaRPr b="1" sz="800">
              <a:solidFill>
                <a:schemeClr val="dk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9"/>
          <p:cNvSpPr txBox="1"/>
          <p:nvPr>
            <p:ph idx="1" type="body"/>
          </p:nvPr>
        </p:nvSpPr>
        <p:spPr>
          <a:xfrm>
            <a:off x="457200" y="1036320"/>
            <a:ext cx="8229600" cy="60712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Clr>
                <a:schemeClr val="dk1"/>
              </a:buClr>
              <a:buSzPts val="2400"/>
              <a:buFont typeface="Arial"/>
              <a:buNone/>
            </a:pPr>
            <a:r>
              <a:rPr b="1" i="0" lang="en-US" sz="2400" u="sng" cap="none" strike="noStrike">
                <a:solidFill>
                  <a:schemeClr val="dk1"/>
                </a:solidFill>
                <a:latin typeface="Calibri"/>
                <a:ea typeface="Calibri"/>
                <a:cs typeface="Calibri"/>
                <a:sym typeface="Calibri"/>
              </a:rPr>
              <a:t>INDICATEUR</a:t>
            </a:r>
            <a:r>
              <a:rPr b="1" i="0" lang="en-US" sz="2400" u="none" cap="none" strike="noStrike">
                <a:solidFill>
                  <a:schemeClr val="dk1"/>
                </a:solidFill>
                <a:latin typeface="Calibri"/>
                <a:ea typeface="Calibri"/>
                <a:cs typeface="Calibri"/>
                <a:sym typeface="Calibri"/>
              </a:rPr>
              <a:t> </a:t>
            </a:r>
            <a:endParaRPr b="1" i="0" sz="2400" u="none" cap="none" strike="noStrike">
              <a:solidFill>
                <a:schemeClr val="dk1"/>
              </a:solidFill>
              <a:latin typeface="Calibri"/>
              <a:ea typeface="Calibri"/>
              <a:cs typeface="Calibri"/>
              <a:sym typeface="Calibri"/>
            </a:endParaRPr>
          </a:p>
          <a:p>
            <a:pPr indent="0" lvl="0" marL="0" marR="0" rtl="0" algn="ctr">
              <a:spcBef>
                <a:spcPts val="480"/>
              </a:spcBef>
              <a:spcAft>
                <a:spcPts val="0"/>
              </a:spcAft>
              <a:buClr>
                <a:schemeClr val="dk1"/>
              </a:buClr>
              <a:buSzPts val="2400"/>
              <a:buFont typeface="Arial"/>
              <a:buNone/>
            </a:pPr>
            <a:r>
              <a:t/>
            </a:r>
            <a:endParaRPr b="1" i="1" sz="2400" u="none" cap="none" strike="noStrike">
              <a:solidFill>
                <a:schemeClr val="dk1"/>
              </a:solidFill>
              <a:latin typeface="Calibri"/>
              <a:ea typeface="Calibri"/>
              <a:cs typeface="Calibri"/>
              <a:sym typeface="Calibri"/>
            </a:endParaRPr>
          </a:p>
          <a:p>
            <a:pPr indent="0" lvl="0" marL="0" marR="0" rtl="0" algn="l">
              <a:spcBef>
                <a:spcPts val="200"/>
              </a:spcBef>
              <a:spcAft>
                <a:spcPts val="0"/>
              </a:spcAft>
              <a:buClr>
                <a:schemeClr val="dk1"/>
              </a:buClr>
              <a:buSzPts val="1000"/>
              <a:buFont typeface="Arial"/>
              <a:buNone/>
            </a:pPr>
            <a:r>
              <a:t/>
            </a:r>
            <a:endParaRPr b="0" i="0" sz="1000" u="none" cap="none" strike="noStrike">
              <a:solidFill>
                <a:schemeClr val="dk1"/>
              </a:solidFill>
              <a:latin typeface="Calibri"/>
              <a:ea typeface="Calibri"/>
              <a:cs typeface="Calibri"/>
              <a:sym typeface="Calibri"/>
            </a:endParaRPr>
          </a:p>
        </p:txBody>
      </p:sp>
      <p:sp>
        <p:nvSpPr>
          <p:cNvPr id="206" name="Google Shape;206;p9"/>
          <p:cNvSpPr txBox="1"/>
          <p:nvPr>
            <p:ph idx="12" type="sldNum"/>
          </p:nvPr>
        </p:nvSpPr>
        <p:spPr>
          <a:xfrm>
            <a:off x="7010400" y="6572250"/>
            <a:ext cx="2133600" cy="28575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207" name="Google Shape;207;p9">
            <a:hlinkClick r:id="rId3"/>
          </p:cNvPr>
          <p:cNvPicPr preferRelativeResize="0"/>
          <p:nvPr/>
        </p:nvPicPr>
        <p:blipFill rotWithShape="1">
          <a:blip r:embed="rId4">
            <a:alphaModFix/>
          </a:blip>
          <a:srcRect b="0" l="0" r="0" t="0"/>
          <a:stretch/>
        </p:blipFill>
        <p:spPr>
          <a:xfrm>
            <a:off x="8108830" y="778843"/>
            <a:ext cx="990145" cy="541957"/>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208" name="Google Shape;208;p9"/>
          <p:cNvSpPr txBox="1"/>
          <p:nvPr>
            <p:ph type="title"/>
          </p:nvPr>
        </p:nvSpPr>
        <p:spPr>
          <a:xfrm>
            <a:off x="0" y="0"/>
            <a:ext cx="9144000" cy="70961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Calibri"/>
              <a:buNone/>
            </a:pPr>
            <a:r>
              <a:rPr lang="en-US" sz="2800">
                <a:solidFill>
                  <a:srgbClr val="7F7F7F"/>
                </a:solidFill>
              </a:rPr>
              <a:t>E.1.2 - CONCENTRATION EN PARTICULES (PM10)</a:t>
            </a:r>
            <a:endParaRPr b="1" sz="2800" u="sng">
              <a:solidFill>
                <a:srgbClr val="1A965E"/>
              </a:solidFill>
            </a:endParaRPr>
          </a:p>
        </p:txBody>
      </p:sp>
      <p:graphicFrame>
        <p:nvGraphicFramePr>
          <p:cNvPr id="209" name="Google Shape;209;p9"/>
          <p:cNvGraphicFramePr/>
          <p:nvPr/>
        </p:nvGraphicFramePr>
        <p:xfrm>
          <a:off x="457200" y="1970156"/>
          <a:ext cx="3000000" cy="3000000"/>
        </p:xfrm>
        <a:graphic>
          <a:graphicData uri="http://schemas.openxmlformats.org/drawingml/2006/table">
            <a:tbl>
              <a:tblPr bandRow="1" firstRow="1">
                <a:noFill/>
                <a:tableStyleId>{88BC89A9-A872-4D98-B005-66DE1B0ECF4B}</a:tableStyleId>
              </a:tblPr>
              <a:tblGrid>
                <a:gridCol w="3251200"/>
                <a:gridCol w="2046225"/>
                <a:gridCol w="2932175"/>
              </a:tblGrid>
              <a:tr h="370850">
                <a:tc>
                  <a:txBody>
                    <a:bodyPr/>
                    <a:lstStyle/>
                    <a:p>
                      <a:pPr indent="0" lvl="0" marL="0" marR="0" rtl="0" algn="l">
                        <a:spcBef>
                          <a:spcPts val="0"/>
                        </a:spcBef>
                        <a:spcAft>
                          <a:spcPts val="0"/>
                        </a:spcAft>
                        <a:buNone/>
                      </a:pPr>
                      <a:r>
                        <a:rPr lang="en-US" sz="1800" u="none" cap="none" strike="noStrike"/>
                        <a:t>Indicateur</a:t>
                      </a:r>
                      <a:endParaRPr/>
                    </a:p>
                  </a:txBody>
                  <a:tcPr marT="45725" marB="45725" marR="91450" marL="91450"/>
                </a:tc>
                <a:tc>
                  <a:txBody>
                    <a:bodyPr/>
                    <a:lstStyle/>
                    <a:p>
                      <a:pPr indent="0" lvl="0" marL="0" marR="0" rtl="0" algn="l">
                        <a:spcBef>
                          <a:spcPts val="0"/>
                        </a:spcBef>
                        <a:spcAft>
                          <a:spcPts val="0"/>
                        </a:spcAft>
                        <a:buNone/>
                      </a:pPr>
                      <a:r>
                        <a:rPr lang="en-US" sz="1800"/>
                        <a:t>Unité</a:t>
                      </a:r>
                      <a:endParaRPr/>
                    </a:p>
                  </a:txBody>
                  <a:tcPr marT="45725" marB="45725" marR="91450" marL="91450"/>
                </a:tc>
                <a:tc>
                  <a:txBody>
                    <a:bodyPr/>
                    <a:lstStyle/>
                    <a:p>
                      <a:pPr indent="0" lvl="0" marL="0" marR="0" rtl="0" algn="l">
                        <a:spcBef>
                          <a:spcPts val="0"/>
                        </a:spcBef>
                        <a:spcAft>
                          <a:spcPts val="0"/>
                        </a:spcAft>
                        <a:buNone/>
                      </a:pPr>
                      <a:r>
                        <a:rPr lang="en-US" sz="1800"/>
                        <a:t>Source de données</a:t>
                      </a:r>
                      <a:endParaRPr/>
                    </a:p>
                  </a:txBody>
                  <a:tcPr marT="45725" marB="45725" marR="91450" marL="91450"/>
                </a:tc>
              </a:tr>
              <a:tr h="370850">
                <a:tc>
                  <a:txBody>
                    <a:bodyPr/>
                    <a:lstStyle/>
                    <a:p>
                      <a:pPr indent="0" lvl="0" marL="0" marR="0" rtl="0" algn="l">
                        <a:spcBef>
                          <a:spcPts val="0"/>
                        </a:spcBef>
                        <a:spcAft>
                          <a:spcPts val="0"/>
                        </a:spcAft>
                        <a:buNone/>
                      </a:pPr>
                      <a:r>
                        <a:rPr lang="en-US" sz="1800"/>
                        <a:t>Nombre total de jours au cours d'une année où la concentration de PM10 dépasse la limite quotidienne *</a:t>
                      </a:r>
                      <a:endParaRPr sz="1800"/>
                    </a:p>
                  </a:txBody>
                  <a:tcPr marT="45725" marB="45725" marR="91450" marL="91450" anchor="ctr"/>
                </a:tc>
                <a:tc>
                  <a:txBody>
                    <a:bodyPr/>
                    <a:lstStyle/>
                    <a:p>
                      <a:pPr indent="0" lvl="0" marL="0" marR="0" rtl="0" algn="l">
                        <a:spcBef>
                          <a:spcPts val="0"/>
                        </a:spcBef>
                        <a:spcAft>
                          <a:spcPts val="0"/>
                        </a:spcAft>
                        <a:buNone/>
                      </a:pPr>
                      <a:r>
                        <a:rPr lang="en-US" sz="1800"/>
                        <a:t>Jours/année</a:t>
                      </a:r>
                      <a:endParaRPr sz="1800">
                        <a:solidFill>
                          <a:schemeClr val="dk1"/>
                        </a:solidFill>
                        <a:latin typeface="Calibri"/>
                        <a:ea typeface="Calibri"/>
                        <a:cs typeface="Calibri"/>
                        <a:sym typeface="Calibri"/>
                      </a:endParaRPr>
                    </a:p>
                  </a:txBody>
                  <a:tcPr marT="45725" marB="45725" marR="91450" marL="91450" anchor="ctr"/>
                </a:tc>
                <a:tc>
                  <a:txBody>
                    <a:bodyPr/>
                    <a:lstStyle/>
                    <a:p>
                      <a:pPr indent="0" lvl="0" marL="0" marR="0" rtl="0" algn="l">
                        <a:spcBef>
                          <a:spcPts val="0"/>
                        </a:spcBef>
                        <a:spcAft>
                          <a:spcPts val="0"/>
                        </a:spcAft>
                        <a:buNone/>
                      </a:pPr>
                      <a:r>
                        <a:rPr lang="en-US" sz="1800"/>
                        <a:t>Mesures</a:t>
                      </a:r>
                      <a:endParaRPr sz="1800"/>
                    </a:p>
                  </a:txBody>
                  <a:tcPr marT="45725" marB="45725" marR="91450" marL="91450" anchor="ctr"/>
                </a:tc>
              </a:tr>
            </a:tbl>
          </a:graphicData>
        </a:graphic>
      </p:graphicFrame>
      <p:pic>
        <p:nvPicPr>
          <p:cNvPr id="210" name="Google Shape;210;p9"/>
          <p:cNvPicPr preferRelativeResize="0"/>
          <p:nvPr/>
        </p:nvPicPr>
        <p:blipFill rotWithShape="1">
          <a:blip r:embed="rId5">
            <a:alphaModFix/>
          </a:blip>
          <a:srcRect b="0" l="0" r="0" t="0"/>
          <a:stretch/>
        </p:blipFill>
        <p:spPr>
          <a:xfrm>
            <a:off x="457200" y="4140165"/>
            <a:ext cx="378512" cy="368806"/>
          </a:xfrm>
          <a:prstGeom prst="rect">
            <a:avLst/>
          </a:prstGeom>
          <a:noFill/>
          <a:ln>
            <a:noFill/>
          </a:ln>
        </p:spPr>
      </p:pic>
      <p:sp>
        <p:nvSpPr>
          <p:cNvPr id="211" name="Google Shape;211;p9"/>
          <p:cNvSpPr/>
          <p:nvPr/>
        </p:nvSpPr>
        <p:spPr>
          <a:xfrm>
            <a:off x="919241" y="4139902"/>
            <a:ext cx="217258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 Limite journalière 50 μg/m</a:t>
            </a:r>
            <a:r>
              <a:rPr baseline="30000" lang="en-US" sz="1800">
                <a:solidFill>
                  <a:schemeClr val="dk1"/>
                </a:solidFill>
                <a:latin typeface="Calibri"/>
                <a:ea typeface="Calibri"/>
                <a:cs typeface="Calibri"/>
                <a:sym typeface="Calibri"/>
              </a:rPr>
              <a:t>3</a:t>
            </a:r>
            <a:endParaRPr sz="1800">
              <a:solidFill>
                <a:schemeClr val="dk1"/>
              </a:solidFill>
              <a:latin typeface="Calibri"/>
              <a:ea typeface="Calibri"/>
              <a:cs typeface="Calibri"/>
              <a:sym typeface="Calibri"/>
            </a:endParaRPr>
          </a:p>
        </p:txBody>
      </p:sp>
      <p:pic>
        <p:nvPicPr>
          <p:cNvPr id="212" name="Google Shape;212;p9"/>
          <p:cNvPicPr preferRelativeResize="0"/>
          <p:nvPr/>
        </p:nvPicPr>
        <p:blipFill rotWithShape="1">
          <a:blip r:embed="rId6">
            <a:alphaModFix/>
          </a:blip>
          <a:srcRect b="0" l="0" r="0" t="0"/>
          <a:stretch/>
        </p:blipFill>
        <p:spPr>
          <a:xfrm>
            <a:off x="3980823" y="4050756"/>
            <a:ext cx="496824" cy="49682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arissa">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F47F3E8-FD0B-4C6A-BD8F-06727A1E08CB}"/>
</file>

<file path=customXml/itemProps2.xml><?xml version="1.0" encoding="utf-8"?>
<ds:datastoreItem xmlns:ds="http://schemas.openxmlformats.org/officeDocument/2006/customXml" ds:itemID="{0B7B9CE2-38A4-4A30-91C1-53BA58A1AA68}"/>
</file>

<file path=customXml/itemProps3.xml><?xml version="1.0" encoding="utf-8"?>
<ds:datastoreItem xmlns:ds="http://schemas.openxmlformats.org/officeDocument/2006/customXml" ds:itemID="{D867FD17-F638-4EBA-A6EB-EC77BED1F2D1}"/>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NOA</dc:creator>
  <dcterms:created xsi:type="dcterms:W3CDTF">2017-01-09T10:20:00Z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